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61" r:id="rId5"/>
    <p:sldId id="257"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fr-FR" sz="2800" b="1" dirty="0"/>
              <a:t>P</a:t>
            </a:r>
            <a:r>
              <a:rPr lang="fr-FR" sz="2800" b="1" dirty="0" smtClean="0"/>
              <a:t>art </a:t>
            </a:r>
            <a:r>
              <a:rPr lang="fr-FR" sz="2800" b="1" dirty="0"/>
              <a:t>des énergies en France (2019)</a:t>
            </a:r>
          </a:p>
        </c:rich>
      </c:tx>
      <c:layout>
        <c:manualLayout>
          <c:xMode val="edge"/>
          <c:yMode val="edge"/>
          <c:x val="0.15529757134138722"/>
          <c:y val="1.0395764858167388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part des énergies en France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Feuil1!$A$2:$A$6</c:f>
              <c:strCache>
                <c:ptCount val="5"/>
                <c:pt idx="0">
                  <c:v>nucléaire</c:v>
                </c:pt>
                <c:pt idx="1">
                  <c:v>pétrole</c:v>
                </c:pt>
                <c:pt idx="2">
                  <c:v>gaz</c:v>
                </c:pt>
                <c:pt idx="3">
                  <c:v>ENR</c:v>
                </c:pt>
                <c:pt idx="4">
                  <c:v>charbon</c:v>
                </c:pt>
              </c:strCache>
            </c:strRef>
          </c:cat>
          <c:val>
            <c:numRef>
              <c:f>Feuil1!$B$2:$B$6</c:f>
              <c:numCache>
                <c:formatCode>0%</c:formatCode>
                <c:ptCount val="5"/>
                <c:pt idx="0">
                  <c:v>0.4</c:v>
                </c:pt>
                <c:pt idx="1">
                  <c:v>0.28999999999999998</c:v>
                </c:pt>
                <c:pt idx="2">
                  <c:v>0.15</c:v>
                </c:pt>
                <c:pt idx="3">
                  <c:v>0.12</c:v>
                </c:pt>
                <c:pt idx="4">
                  <c:v>0.03</c:v>
                </c:pt>
              </c:numCache>
            </c:numRef>
          </c:val>
          <c:extLst xmlns:c16r2="http://schemas.microsoft.com/office/drawing/2015/06/chart">
            <c:ext xmlns:c16="http://schemas.microsoft.com/office/drawing/2014/chart" uri="{C3380CC4-5D6E-409C-BE32-E72D297353CC}">
              <c16:uniqueId val="{00000000-BA07-4981-9517-EA5EA31D33DC}"/>
            </c:ext>
          </c:extLst>
        </c:ser>
        <c:dLbls>
          <c:showLegendKey val="0"/>
          <c:showVal val="0"/>
          <c:showCatName val="0"/>
          <c:showSerName val="0"/>
          <c:showPercent val="0"/>
          <c:showBubbleSize val="0"/>
          <c:showLeaderLines val="1"/>
        </c:dLbls>
        <c:firstSliceAng val="0"/>
        <c:holeSize val="6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EF3C-4DA1-8C0E-840036CE144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EF3C-4DA1-8C0E-840036CE144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6-EF3C-4DA1-8C0E-840036CE144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EF3C-4DA1-8C0E-840036CE144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4-EF3C-4DA1-8C0E-840036CE144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EF3C-4DA1-8C0E-840036CE144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F3C-4DA1-8C0E-840036CE144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F3C-4DA1-8C0E-840036CE144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F3C-4DA1-8C0E-840036CE1447}"/>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3C-4DA1-8C0E-840036CE1447}"/>
                </c:ext>
                <c:ext xmlns:c15="http://schemas.microsoft.com/office/drawing/2012/chart" uri="{CE6537A1-D6FC-4f65-9D91-7224C49458BB}"/>
              </c:extLst>
            </c:dLbl>
            <c:dLbl>
              <c:idx val="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F3C-4DA1-8C0E-840036CE1447}"/>
                </c:ext>
                <c:ext xmlns:c15="http://schemas.microsoft.com/office/drawing/2012/chart" uri="{CE6537A1-D6FC-4f65-9D91-7224C49458BB}"/>
              </c:extLst>
            </c:dLbl>
            <c:dLbl>
              <c:idx val="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F3C-4DA1-8C0E-840036CE144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Feuil1!$A$2:$A$7</c:f>
              <c:strCache>
                <c:ptCount val="6"/>
                <c:pt idx="0">
                  <c:v>Pétrole</c:v>
                </c:pt>
                <c:pt idx="1">
                  <c:v>électricité</c:v>
                </c:pt>
                <c:pt idx="2">
                  <c:v>Gaz</c:v>
                </c:pt>
                <c:pt idx="3">
                  <c:v>ENR thermique</c:v>
                </c:pt>
                <c:pt idx="4">
                  <c:v>chaleur</c:v>
                </c:pt>
                <c:pt idx="5">
                  <c:v>charbon</c:v>
                </c:pt>
              </c:strCache>
            </c:strRef>
          </c:cat>
          <c:val>
            <c:numRef>
              <c:f>Feuil1!$B$2:$B$7</c:f>
              <c:numCache>
                <c:formatCode>0%</c:formatCode>
                <c:ptCount val="6"/>
                <c:pt idx="0">
                  <c:v>0.43</c:v>
                </c:pt>
                <c:pt idx="1">
                  <c:v>0.25</c:v>
                </c:pt>
                <c:pt idx="2">
                  <c:v>0.19</c:v>
                </c:pt>
                <c:pt idx="3">
                  <c:v>0.1</c:v>
                </c:pt>
                <c:pt idx="4">
                  <c:v>0.02</c:v>
                </c:pt>
                <c:pt idx="5">
                  <c:v>0.01</c:v>
                </c:pt>
              </c:numCache>
            </c:numRef>
          </c:val>
          <c:extLst xmlns:c16r2="http://schemas.microsoft.com/office/drawing/2015/06/chart">
            <c:ext xmlns:c16="http://schemas.microsoft.com/office/drawing/2014/chart" uri="{C3380CC4-5D6E-409C-BE32-E72D297353CC}">
              <c16:uniqueId val="{00000000-EF3C-4DA1-8C0E-840036CE144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3773060976078"/>
          <c:y val="9.8757439665684441E-2"/>
          <c:w val="0.30883468370801476"/>
          <c:h val="0.7463410105121689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0.10294</cdr:x>
      <cdr:y>0.0331</cdr:y>
    </cdr:from>
    <cdr:to>
      <cdr:x>0.82657</cdr:x>
      <cdr:y>0.77735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4056" y="144016"/>
          <a:ext cx="3543300" cy="3238500"/>
        </a:xfrm>
        <a:prstGeom xmlns:a="http://schemas.openxmlformats.org/drawingml/2006/main" prst="rect">
          <a:avLst/>
        </a:prstGeom>
      </cdr:spPr>
    </cdr:pic>
  </cdr:relSizeAnchor>
  <cdr:relSizeAnchor xmlns:cdr="http://schemas.openxmlformats.org/drawingml/2006/chartDrawing">
    <cdr:from>
      <cdr:x>0.02941</cdr:x>
      <cdr:y>0.84397</cdr:y>
    </cdr:from>
    <cdr:to>
      <cdr:x>0.98529</cdr:x>
      <cdr:y>0.87707</cdr:y>
    </cdr:to>
    <cdr:sp macro="" textlink="">
      <cdr:nvSpPr>
        <cdr:cNvPr id="3" name="ZoneTexte 2"/>
        <cdr:cNvSpPr txBox="1"/>
      </cdr:nvSpPr>
      <cdr:spPr>
        <a:xfrm xmlns:a="http://schemas.openxmlformats.org/drawingml/2006/main">
          <a:off x="144016" y="3672408"/>
          <a:ext cx="468052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0.02941</cdr:x>
      <cdr:y>0.82742</cdr:y>
    </cdr:from>
    <cdr:to>
      <cdr:x>0.95588</cdr:x>
      <cdr:y>0.87707</cdr:y>
    </cdr:to>
    <cdr:sp macro="" textlink="">
      <cdr:nvSpPr>
        <cdr:cNvPr id="4" name="ZoneTexte 3"/>
        <cdr:cNvSpPr txBox="1"/>
      </cdr:nvSpPr>
      <cdr:spPr>
        <a:xfrm xmlns:a="http://schemas.openxmlformats.org/drawingml/2006/main">
          <a:off x="144016" y="3600400"/>
          <a:ext cx="45365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369EE-F6AA-4D74-B369-29F57743932F}" type="datetimeFigureOut">
              <a:rPr lang="fr-FR" smtClean="0"/>
              <a:t>25/10/2021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5B3BB-081B-4A25-8AA1-912AEFBC2F64}" type="slidenum">
              <a:rPr lang="fr-FR" smtClean="0"/>
              <a:t>‹N°›</a:t>
            </a:fld>
            <a:endParaRPr lang="fr-FR"/>
          </a:p>
        </p:txBody>
      </p:sp>
    </p:spTree>
    <p:extLst>
      <p:ext uri="{BB962C8B-B14F-4D97-AF65-F5344CB8AC3E}">
        <p14:creationId xmlns:p14="http://schemas.microsoft.com/office/powerpoint/2010/main" val="224621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7faf4094a_0_0: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7faf4094a_0_0:notes"/>
          <p:cNvSpPr txBox="1">
            <a:spLocks noGrp="1"/>
          </p:cNvSpPr>
          <p:nvPr>
            <p:ph type="body" idx="1"/>
          </p:nvPr>
        </p:nvSpPr>
        <p:spPr>
          <a:xfrm>
            <a:off x="661571" y="5056701"/>
            <a:ext cx="5292563" cy="47905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d7faf4094a_0_0:notes"/>
          <p:cNvSpPr txBox="1">
            <a:spLocks noGrp="1"/>
          </p:cNvSpPr>
          <p:nvPr>
            <p:ph type="sldNum" idx="12"/>
          </p:nvPr>
        </p:nvSpPr>
        <p:spPr>
          <a:xfrm>
            <a:off x="3747368" y="10111552"/>
            <a:ext cx="2866806" cy="532285"/>
          </a:xfrm>
          <a:prstGeom prst="rect">
            <a:avLst/>
          </a:prstGeom>
        </p:spPr>
        <p:txBody>
          <a:bodyPr spcFirstLastPara="1" wrap="square" lIns="91425" tIns="45700" rIns="91425" bIns="45700" anchor="b" anchorCtr="0">
            <a:noAutofit/>
          </a:bodyPr>
          <a:lstStyle/>
          <a:p>
            <a:fld id="{00000000-1234-1234-1234-123412341234}" type="slidenum">
              <a:rPr lang="fr-FR">
                <a:solidFill>
                  <a:prstClr val="black"/>
                </a:solidFill>
                <a:cs typeface="Arial"/>
              </a:rPr>
              <a:pPr/>
              <a:t>1</a:t>
            </a:fld>
            <a:endParaRPr>
              <a:solidFill>
                <a:prstClr val="black"/>
              </a:solidFill>
              <a:cs typeface="Arial"/>
            </a:endParaRPr>
          </a:p>
        </p:txBody>
      </p:sp>
    </p:spTree>
    <p:extLst>
      <p:ext uri="{BB962C8B-B14F-4D97-AF65-F5344CB8AC3E}">
        <p14:creationId xmlns:p14="http://schemas.microsoft.com/office/powerpoint/2010/main" val="134876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7faf4094a_0_72: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7faf4094a_0_72:notes"/>
          <p:cNvSpPr txBox="1">
            <a:spLocks noGrp="1"/>
          </p:cNvSpPr>
          <p:nvPr>
            <p:ph type="body" idx="1"/>
          </p:nvPr>
        </p:nvSpPr>
        <p:spPr>
          <a:xfrm>
            <a:off x="661571" y="5056701"/>
            <a:ext cx="5292563" cy="47905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d7faf4094a_0_72:notes"/>
          <p:cNvSpPr txBox="1">
            <a:spLocks noGrp="1"/>
          </p:cNvSpPr>
          <p:nvPr>
            <p:ph type="sldNum" idx="12"/>
          </p:nvPr>
        </p:nvSpPr>
        <p:spPr>
          <a:xfrm>
            <a:off x="3747368" y="10111552"/>
            <a:ext cx="2866806" cy="532285"/>
          </a:xfrm>
          <a:prstGeom prst="rect">
            <a:avLst/>
          </a:prstGeom>
        </p:spPr>
        <p:txBody>
          <a:bodyPr spcFirstLastPara="1" wrap="square" lIns="91425" tIns="45700" rIns="91425" bIns="45700" anchor="b" anchorCtr="0">
            <a:noAutofit/>
          </a:bodyPr>
          <a:lstStyle/>
          <a:p>
            <a:fld id="{00000000-1234-1234-1234-123412341234}" type="slidenum">
              <a:rPr lang="fr-FR">
                <a:solidFill>
                  <a:prstClr val="black"/>
                </a:solidFill>
                <a:cs typeface="Arial"/>
              </a:rPr>
              <a:pPr/>
              <a:t>4</a:t>
            </a:fld>
            <a:endParaRPr>
              <a:solidFill>
                <a:prstClr val="black"/>
              </a:solidFill>
              <a:cs typeface="Arial"/>
            </a:endParaRPr>
          </a:p>
        </p:txBody>
      </p:sp>
    </p:spTree>
    <p:extLst>
      <p:ext uri="{BB962C8B-B14F-4D97-AF65-F5344CB8AC3E}">
        <p14:creationId xmlns:p14="http://schemas.microsoft.com/office/powerpoint/2010/main" val="389589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7faf4094a_0_108: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7faf4094a_0_108:notes"/>
          <p:cNvSpPr txBox="1">
            <a:spLocks noGrp="1"/>
          </p:cNvSpPr>
          <p:nvPr>
            <p:ph type="body" idx="1"/>
          </p:nvPr>
        </p:nvSpPr>
        <p:spPr>
          <a:xfrm>
            <a:off x="661571" y="5056701"/>
            <a:ext cx="5292563" cy="47905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d7faf4094a_0_108:notes"/>
          <p:cNvSpPr txBox="1">
            <a:spLocks noGrp="1"/>
          </p:cNvSpPr>
          <p:nvPr>
            <p:ph type="sldNum" idx="12"/>
          </p:nvPr>
        </p:nvSpPr>
        <p:spPr>
          <a:xfrm>
            <a:off x="3747368" y="10111552"/>
            <a:ext cx="2866806" cy="532285"/>
          </a:xfrm>
          <a:prstGeom prst="rect">
            <a:avLst/>
          </a:prstGeom>
        </p:spPr>
        <p:txBody>
          <a:bodyPr spcFirstLastPara="1" wrap="square" lIns="91425" tIns="45700" rIns="91425" bIns="45700" anchor="b" anchorCtr="0">
            <a:noAutofit/>
          </a:bodyPr>
          <a:lstStyle/>
          <a:p>
            <a:fld id="{00000000-1234-1234-1234-123412341234}" type="slidenum">
              <a:rPr lang="fr-FR">
                <a:solidFill>
                  <a:prstClr val="black"/>
                </a:solidFill>
                <a:cs typeface="Arial"/>
              </a:rPr>
              <a:pPr/>
              <a:t>5</a:t>
            </a:fld>
            <a:endParaRPr>
              <a:solidFill>
                <a:prstClr val="black"/>
              </a:solidFill>
              <a:cs typeface="Arial"/>
            </a:endParaRPr>
          </a:p>
        </p:txBody>
      </p:sp>
    </p:spTree>
    <p:extLst>
      <p:ext uri="{BB962C8B-B14F-4D97-AF65-F5344CB8AC3E}">
        <p14:creationId xmlns:p14="http://schemas.microsoft.com/office/powerpoint/2010/main" val="194868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7faf4094a_0_92: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7faf4094a_0_92:notes"/>
          <p:cNvSpPr txBox="1">
            <a:spLocks noGrp="1"/>
          </p:cNvSpPr>
          <p:nvPr>
            <p:ph type="body" idx="1"/>
          </p:nvPr>
        </p:nvSpPr>
        <p:spPr>
          <a:xfrm>
            <a:off x="661571" y="5056701"/>
            <a:ext cx="5292563" cy="47905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d7faf4094a_0_92:notes"/>
          <p:cNvSpPr txBox="1">
            <a:spLocks noGrp="1"/>
          </p:cNvSpPr>
          <p:nvPr>
            <p:ph type="sldNum" idx="12"/>
          </p:nvPr>
        </p:nvSpPr>
        <p:spPr>
          <a:xfrm>
            <a:off x="3747368" y="10111552"/>
            <a:ext cx="2866806" cy="532285"/>
          </a:xfrm>
          <a:prstGeom prst="rect">
            <a:avLst/>
          </a:prstGeom>
        </p:spPr>
        <p:txBody>
          <a:bodyPr spcFirstLastPara="1" wrap="square" lIns="91425" tIns="45700" rIns="91425" bIns="45700" anchor="b" anchorCtr="0">
            <a:noAutofit/>
          </a:bodyPr>
          <a:lstStyle/>
          <a:p>
            <a:fld id="{00000000-1234-1234-1234-123412341234}" type="slidenum">
              <a:rPr lang="fr-FR">
                <a:solidFill>
                  <a:prstClr val="black"/>
                </a:solidFill>
                <a:cs typeface="Arial"/>
              </a:rPr>
              <a:pPr/>
              <a:t>9</a:t>
            </a:fld>
            <a:endParaRPr>
              <a:solidFill>
                <a:prstClr val="black"/>
              </a:solidFill>
              <a:cs typeface="Arial"/>
            </a:endParaRPr>
          </a:p>
        </p:txBody>
      </p:sp>
    </p:spTree>
    <p:extLst>
      <p:ext uri="{BB962C8B-B14F-4D97-AF65-F5344CB8AC3E}">
        <p14:creationId xmlns:p14="http://schemas.microsoft.com/office/powerpoint/2010/main" val="122403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7faf4094a_0_92: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7faf4094a_0_92:notes"/>
          <p:cNvSpPr txBox="1">
            <a:spLocks noGrp="1"/>
          </p:cNvSpPr>
          <p:nvPr>
            <p:ph type="body" idx="1"/>
          </p:nvPr>
        </p:nvSpPr>
        <p:spPr>
          <a:xfrm>
            <a:off x="661571" y="5056701"/>
            <a:ext cx="5292563" cy="47905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d7faf4094a_0_92:notes"/>
          <p:cNvSpPr txBox="1">
            <a:spLocks noGrp="1"/>
          </p:cNvSpPr>
          <p:nvPr>
            <p:ph type="sldNum" idx="12"/>
          </p:nvPr>
        </p:nvSpPr>
        <p:spPr>
          <a:xfrm>
            <a:off x="3747368" y="10111552"/>
            <a:ext cx="2866806" cy="532285"/>
          </a:xfrm>
          <a:prstGeom prst="rect">
            <a:avLst/>
          </a:prstGeom>
        </p:spPr>
        <p:txBody>
          <a:bodyPr spcFirstLastPara="1" wrap="square" lIns="91425" tIns="45700" rIns="91425" bIns="45700" anchor="b" anchorCtr="0">
            <a:noAutofit/>
          </a:bodyPr>
          <a:lstStyle/>
          <a:p>
            <a:fld id="{00000000-1234-1234-1234-123412341234}" type="slidenum">
              <a:rPr lang="fr-FR">
                <a:solidFill>
                  <a:prstClr val="black"/>
                </a:solidFill>
                <a:cs typeface="Arial"/>
              </a:rPr>
              <a:pPr/>
              <a:t>10</a:t>
            </a:fld>
            <a:endParaRPr>
              <a:solidFill>
                <a:prstClr val="black"/>
              </a:solidFill>
              <a:cs typeface="Arial"/>
            </a:endParaRPr>
          </a:p>
        </p:txBody>
      </p:sp>
    </p:spTree>
    <p:extLst>
      <p:ext uri="{BB962C8B-B14F-4D97-AF65-F5344CB8AC3E}">
        <p14:creationId xmlns:p14="http://schemas.microsoft.com/office/powerpoint/2010/main" val="111544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47263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3" name="Google Shape;43;p6"/>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4" name="Google Shape;44;p6"/>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5" name="Google Shape;45;p6"/>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6" name="Google Shape;46;p6"/>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71501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97204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17228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61" name="Google Shape;61;p9"/>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2" name="Google Shape;62;p9"/>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49032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9" name="Google Shape;69;p1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40385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06672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a:pPr/>
              <a:t>‹N°›</a:t>
            </a:fld>
            <a:endParaRPr/>
          </a:p>
        </p:txBody>
      </p:sp>
    </p:spTree>
    <p:extLst>
      <p:ext uri="{BB962C8B-B14F-4D97-AF65-F5344CB8AC3E}">
        <p14:creationId xmlns:p14="http://schemas.microsoft.com/office/powerpoint/2010/main" val="300017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fr-FR" kern="0"/>
              <a:pPr>
                <a:buClr>
                  <a:srgbClr val="000000"/>
                </a:buClr>
                <a:buFont typeface="Arial"/>
                <a:buNone/>
              </a:pPr>
              <a:t>‹N°›</a:t>
            </a:fld>
            <a:endParaRPr kern="0"/>
          </a:p>
        </p:txBody>
      </p:sp>
    </p:spTree>
    <p:extLst>
      <p:ext uri="{BB962C8B-B14F-4D97-AF65-F5344CB8AC3E}">
        <p14:creationId xmlns:p14="http://schemas.microsoft.com/office/powerpoint/2010/main" val="8904607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4">
            <a:alphaModFix amt="29000"/>
          </a:blip>
          <a:stretch/>
        </p:blipFill>
        <p:spPr>
          <a:xfrm>
            <a:off x="0" y="-500"/>
            <a:ext cx="12192000" cy="6858000"/>
          </a:xfrm>
          <a:prstGeom prst="rect">
            <a:avLst/>
          </a:prstGeom>
          <a:noFill/>
          <a:ln>
            <a:noFill/>
          </a:ln>
        </p:spPr>
      </p:pic>
      <p:sp>
        <p:nvSpPr>
          <p:cNvPr id="90" name="Google Shape;90;p13"/>
          <p:cNvSpPr txBox="1">
            <a:spLocks noGrp="1"/>
          </p:cNvSpPr>
          <p:nvPr>
            <p:ph type="ctrTitle"/>
          </p:nvPr>
        </p:nvSpPr>
        <p:spPr>
          <a:xfrm>
            <a:off x="914400" y="2181168"/>
            <a:ext cx="10363200" cy="3101179"/>
          </a:xfrm>
          <a:prstGeom prst="rect">
            <a:avLst/>
          </a:prstGeom>
        </p:spPr>
        <p:txBody>
          <a:bodyPr spcFirstLastPara="1" wrap="square" lIns="121900" tIns="60933" rIns="121900" bIns="60933" anchor="ctr" anchorCtr="0">
            <a:normAutofit/>
          </a:bodyPr>
          <a:lstStyle/>
          <a:p>
            <a:r>
              <a:rPr lang="fr-FR" sz="3600" dirty="0"/>
              <a:t>Les enjeux sociaux et environnementaux de l’énergie au cœur de nos modes de production et de </a:t>
            </a:r>
            <a:r>
              <a:rPr lang="fr-FR" sz="3600" dirty="0" smtClean="0"/>
              <a:t>vie</a:t>
            </a:r>
            <a:br>
              <a:rPr lang="fr-FR" sz="3600" dirty="0" smtClean="0"/>
            </a:br>
            <a:r>
              <a:rPr lang="fr-FR" sz="3600" dirty="0"/>
              <a:t/>
            </a:r>
            <a:br>
              <a:rPr lang="fr-FR" sz="3600" dirty="0"/>
            </a:br>
            <a:r>
              <a:rPr lang="fr-FR" sz="3600" dirty="0" smtClean="0"/>
              <a:t>Etat des lieux</a:t>
            </a:r>
            <a:br>
              <a:rPr lang="fr-FR" sz="3600" dirty="0" smtClean="0"/>
            </a:br>
            <a:endParaRPr sz="3600" dirty="0"/>
          </a:p>
        </p:txBody>
      </p:sp>
      <p:sp>
        <p:nvSpPr>
          <p:cNvPr id="91" name="Google Shape;91;p13"/>
          <p:cNvSpPr txBox="1"/>
          <p:nvPr/>
        </p:nvSpPr>
        <p:spPr>
          <a:xfrm>
            <a:off x="705228" y="226033"/>
            <a:ext cx="6038400" cy="1813200"/>
          </a:xfrm>
          <a:prstGeom prst="rect">
            <a:avLst/>
          </a:prstGeom>
          <a:noFill/>
          <a:ln>
            <a:noFill/>
          </a:ln>
        </p:spPr>
        <p:txBody>
          <a:bodyPr spcFirstLastPara="1" wrap="square" lIns="121900" tIns="121900" rIns="121900" bIns="121900" anchor="t" anchorCtr="0">
            <a:noAutofit/>
          </a:bodyPr>
          <a:lstStyle/>
          <a:p>
            <a:pPr>
              <a:buClr>
                <a:srgbClr val="000000"/>
              </a:buClr>
              <a:buSzPts val="3600"/>
              <a:buFont typeface="Arial"/>
              <a:buNone/>
            </a:pPr>
            <a:r>
              <a:rPr lang="fr-FR" sz="4000" kern="0" dirty="0">
                <a:solidFill>
                  <a:srgbClr val="B48A56"/>
                </a:solidFill>
                <a:latin typeface="Fira Sans"/>
                <a:ea typeface="Fira Sans"/>
                <a:cs typeface="Fira Sans"/>
                <a:sym typeface="Fira Sans"/>
              </a:rPr>
              <a:t>Transition </a:t>
            </a:r>
            <a:r>
              <a:rPr lang="fr-FR" sz="4000" kern="0" dirty="0" smtClean="0">
                <a:solidFill>
                  <a:srgbClr val="B48A56"/>
                </a:solidFill>
                <a:latin typeface="Fira Sans"/>
                <a:ea typeface="Fira Sans"/>
                <a:cs typeface="Fira Sans"/>
                <a:sym typeface="Fira Sans"/>
              </a:rPr>
              <a:t>Énergétique</a:t>
            </a:r>
            <a:endParaRPr sz="2400" kern="0" dirty="0">
              <a:solidFill>
                <a:srgbClr val="B48A56"/>
              </a:solidFill>
              <a:latin typeface="Fira Sans"/>
              <a:ea typeface="Fira Sans"/>
              <a:cs typeface="Fira Sans"/>
              <a:sym typeface="Fira Sans"/>
            </a:endParaRPr>
          </a:p>
        </p:txBody>
      </p:sp>
      <p:pic>
        <p:nvPicPr>
          <p:cNvPr id="92" name="Google Shape;92;p13"/>
          <p:cNvPicPr preferRelativeResize="0"/>
          <p:nvPr/>
        </p:nvPicPr>
        <p:blipFill>
          <a:blip r:embed="rId5">
            <a:alphaModFix/>
          </a:blip>
          <a:stretch/>
        </p:blipFill>
        <p:spPr>
          <a:xfrm>
            <a:off x="10337802" y="457201"/>
            <a:ext cx="1341967" cy="1256033"/>
          </a:xfrm>
          <a:prstGeom prst="rect">
            <a:avLst/>
          </a:prstGeom>
          <a:noFill/>
          <a:ln>
            <a:noFill/>
          </a:ln>
        </p:spPr>
      </p:pic>
      <p:cxnSp>
        <p:nvCxnSpPr>
          <p:cNvPr id="95" name="Google Shape;95;p13"/>
          <p:cNvCxnSpPr>
            <a:cxnSpLocks/>
          </p:cNvCxnSpPr>
          <p:nvPr/>
        </p:nvCxnSpPr>
        <p:spPr>
          <a:xfrm>
            <a:off x="838200" y="1068133"/>
            <a:ext cx="5168800" cy="0"/>
          </a:xfrm>
          <a:prstGeom prst="straightConnector1">
            <a:avLst/>
          </a:prstGeom>
          <a:noFill/>
          <a:ln w="9525" cap="flat" cmpd="sng">
            <a:solidFill>
              <a:srgbClr val="434343"/>
            </a:solidFill>
            <a:prstDash val="dot"/>
            <a:round/>
            <a:headEnd type="none" w="med" len="med"/>
            <a:tailEnd type="none" w="med" len="med"/>
          </a:ln>
        </p:spPr>
      </p:cxnSp>
      <p:cxnSp>
        <p:nvCxnSpPr>
          <p:cNvPr id="96" name="Google Shape;96;p13"/>
          <p:cNvCxnSpPr>
            <a:cxnSpLocks/>
          </p:cNvCxnSpPr>
          <p:nvPr/>
        </p:nvCxnSpPr>
        <p:spPr>
          <a:xfrm>
            <a:off x="838200" y="5398833"/>
            <a:ext cx="977200" cy="0"/>
          </a:xfrm>
          <a:prstGeom prst="straightConnector1">
            <a:avLst/>
          </a:prstGeom>
          <a:noFill/>
          <a:ln w="9525" cap="flat" cmpd="sng">
            <a:solidFill>
              <a:srgbClr val="434343"/>
            </a:solidFill>
            <a:prstDash val="dot"/>
            <a:round/>
            <a:headEnd type="none" w="med" len="med"/>
            <a:tailEnd type="none" w="med" len="med"/>
          </a:ln>
        </p:spPr>
      </p:cxnSp>
      <p:sp>
        <p:nvSpPr>
          <p:cNvPr id="99" name="Google Shape;99;p13"/>
          <p:cNvSpPr txBox="1"/>
          <p:nvPr/>
        </p:nvSpPr>
        <p:spPr>
          <a:xfrm>
            <a:off x="1905200" y="3784035"/>
            <a:ext cx="867600" cy="1256000"/>
          </a:xfrm>
          <a:prstGeom prst="rect">
            <a:avLst/>
          </a:prstGeom>
          <a:noFill/>
          <a:ln>
            <a:noFill/>
          </a:ln>
        </p:spPr>
        <p:txBody>
          <a:bodyPr spcFirstLastPara="1" wrap="square" lIns="121900" tIns="121900" rIns="121900" bIns="121900" anchor="t" anchorCtr="0">
            <a:noAutofit/>
          </a:bodyPr>
          <a:lstStyle/>
          <a:p>
            <a:pPr>
              <a:buClr>
                <a:srgbClr val="000000"/>
              </a:buClr>
              <a:buSzPts val="1600"/>
              <a:buFont typeface="Arial"/>
              <a:buNone/>
            </a:pPr>
            <a:endParaRPr sz="2933" kern="0" dirty="0">
              <a:solidFill>
                <a:srgbClr val="666666"/>
              </a:solidFill>
              <a:latin typeface="Roboto Mono"/>
              <a:ea typeface="Roboto Mono"/>
              <a:cs typeface="Roboto Mono"/>
              <a:sym typeface="Roboto Mono"/>
            </a:endParaRPr>
          </a:p>
        </p:txBody>
      </p:sp>
      <p:sp>
        <p:nvSpPr>
          <p:cNvPr id="100" name="Google Shape;100;p13"/>
          <p:cNvSpPr txBox="1"/>
          <p:nvPr/>
        </p:nvSpPr>
        <p:spPr>
          <a:xfrm>
            <a:off x="1905200" y="5028635"/>
            <a:ext cx="867600" cy="1256000"/>
          </a:xfrm>
          <a:prstGeom prst="rect">
            <a:avLst/>
          </a:prstGeom>
          <a:noFill/>
          <a:ln>
            <a:noFill/>
          </a:ln>
        </p:spPr>
        <p:txBody>
          <a:bodyPr spcFirstLastPara="1" wrap="square" lIns="121900" tIns="121900" rIns="121900" bIns="121900" anchor="t" anchorCtr="0">
            <a:noAutofit/>
          </a:bodyPr>
          <a:lstStyle/>
          <a:p>
            <a:pPr>
              <a:buClr>
                <a:srgbClr val="000000"/>
              </a:buClr>
              <a:buSzPts val="1600"/>
              <a:buFont typeface="Arial"/>
              <a:buNone/>
            </a:pPr>
            <a:endParaRPr sz="2933" kern="0" dirty="0">
              <a:solidFill>
                <a:srgbClr val="666666"/>
              </a:solidFill>
              <a:latin typeface="Roboto Mono"/>
              <a:ea typeface="Roboto Mono"/>
              <a:cs typeface="Roboto Mono"/>
              <a:sym typeface="Roboto Mono"/>
            </a:endParaRPr>
          </a:p>
        </p:txBody>
      </p:sp>
    </p:spTree>
    <p:extLst>
      <p:ext uri="{BB962C8B-B14F-4D97-AF65-F5344CB8AC3E}">
        <p14:creationId xmlns:p14="http://schemas.microsoft.com/office/powerpoint/2010/main" val="4150687874"/>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cxnSp>
        <p:nvCxnSpPr>
          <p:cNvPr id="150" name="Google Shape;150;p17"/>
          <p:cNvCxnSpPr>
            <a:cxnSpLocks/>
          </p:cNvCxnSpPr>
          <p:nvPr/>
        </p:nvCxnSpPr>
        <p:spPr>
          <a:xfrm rot="10800000">
            <a:off x="4313633" y="309600"/>
            <a:ext cx="0" cy="5684800"/>
          </a:xfrm>
          <a:prstGeom prst="straightConnector1">
            <a:avLst/>
          </a:prstGeom>
          <a:noFill/>
          <a:ln w="19050" cap="flat" cmpd="sng">
            <a:solidFill>
              <a:srgbClr val="C29C69"/>
            </a:solidFill>
            <a:prstDash val="dot"/>
            <a:round/>
            <a:headEnd type="none" w="med" len="med"/>
            <a:tailEnd type="none" w="med" len="med"/>
          </a:ln>
        </p:spPr>
      </p:cxnSp>
      <p:sp>
        <p:nvSpPr>
          <p:cNvPr id="151" name="Google Shape;151;p17"/>
          <p:cNvSpPr txBox="1"/>
          <p:nvPr/>
        </p:nvSpPr>
        <p:spPr>
          <a:xfrm>
            <a:off x="311531" y="6248400"/>
            <a:ext cx="3511200" cy="584400"/>
          </a:xfrm>
          <a:prstGeom prst="rect">
            <a:avLst/>
          </a:prstGeom>
          <a:noFill/>
          <a:ln>
            <a:noFill/>
          </a:ln>
        </p:spPr>
        <p:txBody>
          <a:bodyPr spcFirstLastPara="1" wrap="square" lIns="121900" tIns="121900" rIns="121900" bIns="121900" anchor="t" anchorCtr="0">
            <a:noAutofit/>
          </a:bodyPr>
          <a:lstStyle/>
          <a:p>
            <a:pPr>
              <a:buClr>
                <a:srgbClr val="000000"/>
              </a:buClr>
              <a:buSzPts val="3600"/>
              <a:buFont typeface="Arial"/>
              <a:buNone/>
            </a:pPr>
            <a:r>
              <a:rPr lang="fr-FR" sz="2133" kern="0">
                <a:solidFill>
                  <a:srgbClr val="999999"/>
                </a:solidFill>
                <a:latin typeface="Fira Sans"/>
                <a:ea typeface="Fira Sans"/>
                <a:cs typeface="Fira Sans"/>
                <a:sym typeface="Fira Sans"/>
              </a:rPr>
              <a:t>Transition Énergétique</a:t>
            </a:r>
            <a:endParaRPr sz="2133" kern="0">
              <a:solidFill>
                <a:srgbClr val="999999"/>
              </a:solidFill>
              <a:latin typeface="Fira Sans"/>
              <a:ea typeface="Fira Sans"/>
              <a:cs typeface="Fira Sans"/>
              <a:sym typeface="Fira Sans"/>
            </a:endParaRPr>
          </a:p>
        </p:txBody>
      </p:sp>
      <p:pic>
        <p:nvPicPr>
          <p:cNvPr id="152" name="Google Shape;152;p17"/>
          <p:cNvPicPr preferRelativeResize="0"/>
          <p:nvPr/>
        </p:nvPicPr>
        <p:blipFill>
          <a:blip r:embed="rId4">
            <a:alphaModFix/>
          </a:blip>
          <a:stretch/>
        </p:blipFill>
        <p:spPr>
          <a:xfrm>
            <a:off x="11099801" y="5981700"/>
            <a:ext cx="624167" cy="584200"/>
          </a:xfrm>
          <a:prstGeom prst="rect">
            <a:avLst/>
          </a:prstGeom>
          <a:noFill/>
          <a:ln>
            <a:noFill/>
          </a:ln>
        </p:spPr>
      </p:pic>
      <p:cxnSp>
        <p:nvCxnSpPr>
          <p:cNvPr id="153" name="Google Shape;153;p17"/>
          <p:cNvCxnSpPr>
            <a:cxnSpLocks/>
          </p:cNvCxnSpPr>
          <p:nvPr/>
        </p:nvCxnSpPr>
        <p:spPr>
          <a:xfrm>
            <a:off x="444600" y="6273800"/>
            <a:ext cx="10337600" cy="0"/>
          </a:xfrm>
          <a:prstGeom prst="straightConnector1">
            <a:avLst/>
          </a:prstGeom>
          <a:noFill/>
          <a:ln w="9525" cap="flat" cmpd="sng">
            <a:solidFill>
              <a:srgbClr val="434343"/>
            </a:solidFill>
            <a:prstDash val="dot"/>
            <a:round/>
            <a:headEnd type="none" w="med" len="med"/>
            <a:tailEnd type="none" w="med" len="med"/>
          </a:ln>
        </p:spPr>
      </p:cxnSp>
      <p:sp>
        <p:nvSpPr>
          <p:cNvPr id="154" name="Google Shape;154;p17"/>
          <p:cNvSpPr txBox="1"/>
          <p:nvPr/>
        </p:nvSpPr>
        <p:spPr>
          <a:xfrm>
            <a:off x="304800" y="3638614"/>
            <a:ext cx="3619600" cy="3227235"/>
          </a:xfrm>
          <a:prstGeom prst="rect">
            <a:avLst/>
          </a:prstGeom>
          <a:noFill/>
          <a:ln>
            <a:noFill/>
          </a:ln>
        </p:spPr>
        <p:txBody>
          <a:bodyPr spcFirstLastPara="1" wrap="square" lIns="121900" tIns="121900" rIns="121900" bIns="121900" anchor="t" anchorCtr="0">
            <a:noAutofit/>
          </a:bodyPr>
          <a:lstStyle/>
          <a:p>
            <a:pPr algn="r">
              <a:lnSpc>
                <a:spcPct val="150000"/>
              </a:lnSpc>
              <a:buClr>
                <a:srgbClr val="000000"/>
              </a:buClr>
              <a:buSzPts val="1600"/>
              <a:buFont typeface="Arial"/>
              <a:buNone/>
            </a:pPr>
            <a:r>
              <a:rPr lang="fr-FR" b="1" kern="0" dirty="0">
                <a:solidFill>
                  <a:srgbClr val="434343"/>
                </a:solidFill>
                <a:ea typeface="Noto Sans"/>
                <a:cs typeface="Noto Sans"/>
                <a:sym typeface="Noto Sans"/>
              </a:rPr>
              <a:t>Atteindre </a:t>
            </a:r>
            <a:r>
              <a:rPr lang="fr-FR" b="1" kern="0" dirty="0">
                <a:solidFill>
                  <a:srgbClr val="000000"/>
                </a:solidFill>
                <a:ea typeface="Noto Sans"/>
                <a:cs typeface="Noto Sans"/>
                <a:sym typeface="Noto Sans"/>
              </a:rPr>
              <a:t>36 % d’ENR </a:t>
            </a:r>
            <a:r>
              <a:rPr lang="fr-FR" b="1" kern="0" dirty="0">
                <a:solidFill>
                  <a:srgbClr val="434343"/>
                </a:solidFill>
                <a:ea typeface="Noto Sans"/>
                <a:cs typeface="Noto Sans"/>
                <a:sym typeface="Noto Sans"/>
              </a:rPr>
              <a:t>en 2030 avec un passage à 23% en 2020.</a:t>
            </a:r>
            <a:endParaRPr b="1" kern="0" dirty="0">
              <a:solidFill>
                <a:srgbClr val="434343"/>
              </a:solidFill>
              <a:ea typeface="Noto Sans"/>
              <a:cs typeface="Noto Sans"/>
              <a:sym typeface="Noto Sans"/>
            </a:endParaRPr>
          </a:p>
        </p:txBody>
      </p:sp>
      <p:sp>
        <p:nvSpPr>
          <p:cNvPr id="155" name="Google Shape;155;p17"/>
          <p:cNvSpPr txBox="1"/>
          <p:nvPr/>
        </p:nvSpPr>
        <p:spPr>
          <a:xfrm>
            <a:off x="4368800" y="838133"/>
            <a:ext cx="7683600" cy="5156268"/>
          </a:xfrm>
          <a:prstGeom prst="rect">
            <a:avLst/>
          </a:prstGeom>
          <a:noFill/>
          <a:ln>
            <a:noFill/>
          </a:ln>
        </p:spPr>
        <p:txBody>
          <a:bodyPr spcFirstLastPara="1" wrap="square" lIns="121900" tIns="121900" rIns="121900" bIns="121900" anchor="t" anchorCtr="0">
            <a:noAutofit/>
          </a:bodyPr>
          <a:lstStyle/>
          <a:p>
            <a:pPr marL="609585" indent="-423323" algn="just">
              <a:lnSpc>
                <a:spcPct val="115000"/>
              </a:lnSpc>
              <a:buClr>
                <a:srgbClr val="666666"/>
              </a:buClr>
              <a:buSzPts val="1400"/>
              <a:buFont typeface="Noto Sans"/>
              <a:buChar char="❏"/>
            </a:pPr>
            <a:r>
              <a:rPr lang="fr-FR" sz="1867" kern="0" dirty="0">
                <a:solidFill>
                  <a:srgbClr val="000000"/>
                </a:solidFill>
                <a:ea typeface="Noto Sans"/>
                <a:cs typeface="Noto Sans"/>
                <a:sym typeface="Noto Sans"/>
              </a:rPr>
              <a:t>Énergies électriques : doubler les capacités soit passer de 18 % à 36 % de la production électrique (l’Eolien, le Solaire et l’ Hydroélectricité)</a:t>
            </a:r>
          </a:p>
          <a:p>
            <a:pPr marL="609585" indent="-423323" algn="just">
              <a:lnSpc>
                <a:spcPct val="115000"/>
              </a:lnSpc>
              <a:buClr>
                <a:srgbClr val="666666"/>
              </a:buClr>
              <a:buSzPts val="1400"/>
              <a:buFont typeface="Noto Sans"/>
              <a:buChar char="❏"/>
            </a:pPr>
            <a:r>
              <a:rPr lang="fr-FR" sz="1867" kern="0" dirty="0">
                <a:solidFill>
                  <a:srgbClr val="000000"/>
                </a:solidFill>
                <a:ea typeface="Noto Sans"/>
                <a:cs typeface="Noto Sans"/>
                <a:sym typeface="Noto Sans"/>
              </a:rPr>
              <a:t>Chaleur renouvelable : augmenter de moitié la production soit 35-39 % de la consommation totale de chaleur</a:t>
            </a:r>
            <a:endParaRPr sz="1867" kern="0" dirty="0">
              <a:solidFill>
                <a:srgbClr val="000000"/>
              </a:solidFill>
              <a:ea typeface="Noto Sans"/>
              <a:cs typeface="Noto Sans"/>
              <a:sym typeface="Noto Sans"/>
            </a:endParaRPr>
          </a:p>
          <a:p>
            <a:pPr marL="609585" indent="-423323" algn="just">
              <a:lnSpc>
                <a:spcPct val="115000"/>
              </a:lnSpc>
              <a:spcBef>
                <a:spcPts val="1333"/>
              </a:spcBef>
              <a:buClr>
                <a:srgbClr val="666666"/>
              </a:buClr>
              <a:buSzPts val="1400"/>
              <a:buFont typeface="Noto Sans"/>
              <a:buChar char="❏"/>
            </a:pPr>
            <a:r>
              <a:rPr lang="fr-FR" sz="1867" kern="0" dirty="0">
                <a:solidFill>
                  <a:srgbClr val="000000"/>
                </a:solidFill>
                <a:ea typeface="Noto Sans"/>
                <a:cs typeface="Noto Sans"/>
                <a:sym typeface="Noto Sans"/>
              </a:rPr>
              <a:t>Chaleur et froid renouvelable et de récupération livrés par les réseaux : multiplier la production par 2,5 </a:t>
            </a:r>
          </a:p>
          <a:p>
            <a:pPr marL="609585" indent="-423323" algn="just">
              <a:lnSpc>
                <a:spcPct val="115000"/>
              </a:lnSpc>
              <a:spcBef>
                <a:spcPts val="1333"/>
              </a:spcBef>
              <a:buClr>
                <a:srgbClr val="666666"/>
              </a:buClr>
              <a:buSzPts val="1400"/>
              <a:buFont typeface="Noto Sans"/>
              <a:buChar char="❏"/>
            </a:pPr>
            <a:r>
              <a:rPr lang="fr-FR" sz="1867" kern="0" dirty="0">
                <a:solidFill>
                  <a:srgbClr val="000000"/>
                </a:solidFill>
                <a:ea typeface="Noto Sans"/>
                <a:cs typeface="Noto Sans"/>
                <a:sym typeface="Noto Sans"/>
              </a:rPr>
              <a:t>Biogaz injecté dans les réseaux : multiplier par 50 la production pour représenter 6-8 % de la consommation de gaz </a:t>
            </a:r>
            <a:endParaRPr sz="1867" kern="0" dirty="0">
              <a:solidFill>
                <a:srgbClr val="000000"/>
              </a:solidFill>
              <a:ea typeface="Noto Sans"/>
              <a:cs typeface="Noto Sans"/>
              <a:sym typeface="Noto Sans"/>
            </a:endParaRPr>
          </a:p>
          <a:p>
            <a:pPr marL="609585" indent="-423323" algn="just">
              <a:lnSpc>
                <a:spcPct val="115000"/>
              </a:lnSpc>
              <a:spcBef>
                <a:spcPts val="1333"/>
              </a:spcBef>
              <a:buClr>
                <a:srgbClr val="666666"/>
              </a:buClr>
              <a:buSzPts val="1400"/>
              <a:buFont typeface="Noto Sans"/>
              <a:buChar char="❏"/>
            </a:pPr>
            <a:r>
              <a:rPr lang="fr-FR" sz="1867" kern="0" dirty="0">
                <a:solidFill>
                  <a:srgbClr val="000000"/>
                </a:solidFill>
                <a:ea typeface="Noto Sans"/>
                <a:cs typeface="Noto Sans"/>
                <a:sym typeface="Noto Sans"/>
              </a:rPr>
              <a:t>Biocarburants liquides : multiplier par 12 les biocarburants seconde génération dans l’essence, par 9 dans le diesel et stabiliser à 7 % d’incorporation les biocarburants de première génération.</a:t>
            </a:r>
            <a:endParaRPr sz="1867" kern="0" dirty="0">
              <a:solidFill>
                <a:srgbClr val="000000"/>
              </a:solidFill>
              <a:ea typeface="Noto Sans"/>
              <a:cs typeface="Noto Sans"/>
              <a:sym typeface="Noto Sans"/>
            </a:endParaRPr>
          </a:p>
        </p:txBody>
      </p:sp>
      <p:sp>
        <p:nvSpPr>
          <p:cNvPr id="156" name="Google Shape;156;p17"/>
          <p:cNvSpPr txBox="1"/>
          <p:nvPr/>
        </p:nvSpPr>
        <p:spPr>
          <a:xfrm>
            <a:off x="393816" y="188640"/>
            <a:ext cx="3725200" cy="3550099"/>
          </a:xfrm>
          <a:prstGeom prst="rect">
            <a:avLst/>
          </a:prstGeom>
          <a:noFill/>
          <a:ln>
            <a:noFill/>
          </a:ln>
        </p:spPr>
        <p:txBody>
          <a:bodyPr spcFirstLastPara="1" wrap="square" lIns="121900" tIns="121900" rIns="121900" bIns="121900" anchor="t" anchorCtr="0">
            <a:spAutoFit/>
          </a:bodyPr>
          <a:lstStyle/>
          <a:p>
            <a:pPr>
              <a:buClr>
                <a:srgbClr val="000000"/>
              </a:buClr>
              <a:buFont typeface="Arial"/>
              <a:buNone/>
            </a:pPr>
            <a:r>
              <a:rPr lang="fr-FR" sz="3067" b="1" kern="0" dirty="0">
                <a:solidFill>
                  <a:srgbClr val="FF0000"/>
                </a:solidFill>
                <a:ea typeface="Noto Sans"/>
                <a:cs typeface="Noto Sans"/>
                <a:sym typeface="Noto Sans"/>
              </a:rPr>
              <a:t>Energies renouvelables (ENR): objectifs de</a:t>
            </a:r>
            <a:r>
              <a:rPr lang="fr-FR" sz="1600" i="1" kern="0" dirty="0">
                <a:solidFill>
                  <a:srgbClr val="FF0000"/>
                </a:solidFill>
                <a:ea typeface="Noto Sans"/>
                <a:cs typeface="Noto Sans"/>
                <a:sym typeface="Noto Sans"/>
              </a:rPr>
              <a:t> </a:t>
            </a:r>
            <a:r>
              <a:rPr lang="fr-FR" sz="3067" b="1" kern="0" dirty="0">
                <a:solidFill>
                  <a:srgbClr val="FF0000"/>
                </a:solidFill>
                <a:ea typeface="Noto Sans"/>
                <a:cs typeface="Noto Sans"/>
                <a:sym typeface="Noto Sans"/>
              </a:rPr>
              <a:t>la Programmation Pluriannuelle de l’Energie (PPE)</a:t>
            </a:r>
            <a:endParaRPr sz="3067" b="1" kern="0" dirty="0">
              <a:solidFill>
                <a:srgbClr val="FF0000"/>
              </a:solidFill>
              <a:ea typeface="Noto Sans"/>
              <a:cs typeface="Noto Sans"/>
              <a:sym typeface="Noto Sans"/>
            </a:endParaRPr>
          </a:p>
        </p:txBody>
      </p:sp>
      <p:cxnSp>
        <p:nvCxnSpPr>
          <p:cNvPr id="157" name="Google Shape;157;p17"/>
          <p:cNvCxnSpPr>
            <a:cxnSpLocks/>
          </p:cNvCxnSpPr>
          <p:nvPr/>
        </p:nvCxnSpPr>
        <p:spPr>
          <a:xfrm>
            <a:off x="304800" y="2413437"/>
            <a:ext cx="3987600" cy="0"/>
          </a:xfrm>
          <a:prstGeom prst="straightConnector1">
            <a:avLst/>
          </a:prstGeom>
          <a:noFill/>
          <a:ln w="19050" cap="flat" cmpd="sng">
            <a:solidFill>
              <a:srgbClr val="C29C69"/>
            </a:solidFill>
            <a:prstDash val="dot"/>
            <a:round/>
            <a:headEnd type="none" w="med" len="med"/>
            <a:tailEnd type="none" w="med" len="med"/>
          </a:ln>
        </p:spPr>
      </p:cxnSp>
    </p:spTree>
    <p:extLst>
      <p:ext uri="{BB962C8B-B14F-4D97-AF65-F5344CB8AC3E}">
        <p14:creationId xmlns:p14="http://schemas.microsoft.com/office/powerpoint/2010/main" val="626948102"/>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p:blipFill>
        <p:spPr>
          <a:xfrm>
            <a:off x="2789252" y="1333227"/>
            <a:ext cx="6087227" cy="2798020"/>
          </a:xfrm>
          <a:prstGeom prst="rect">
            <a:avLst/>
          </a:prstGeom>
        </p:spPr>
      </p:pic>
      <p:sp>
        <p:nvSpPr>
          <p:cNvPr id="4" name="Titre 3"/>
          <p:cNvSpPr>
            <a:spLocks noGrp="1"/>
          </p:cNvSpPr>
          <p:nvPr>
            <p:ph type="title"/>
          </p:nvPr>
        </p:nvSpPr>
        <p:spPr>
          <a:xfrm>
            <a:off x="565744" y="561360"/>
            <a:ext cx="10972800" cy="157881"/>
          </a:xfrm>
        </p:spPr>
        <p:txBody>
          <a:bodyPr>
            <a:noAutofit/>
          </a:bodyPr>
          <a:lstStyle/>
          <a:p>
            <a:pPr algn="just"/>
            <a:r>
              <a:rPr lang="fr-FR" sz="2400" b="1" dirty="0">
                <a:solidFill>
                  <a:srgbClr val="FF0000"/>
                </a:solidFill>
              </a:rPr>
              <a:t>L’énergie au cœur du développement, des modes de production et de </a:t>
            </a:r>
            <a:r>
              <a:rPr lang="fr-FR" sz="2400" b="1" dirty="0" smtClean="0">
                <a:solidFill>
                  <a:srgbClr val="FF0000"/>
                </a:solidFill>
              </a:rPr>
              <a:t>vie</a:t>
            </a:r>
            <a:endParaRPr lang="fr-FR" sz="2400" b="1" dirty="0">
              <a:solidFill>
                <a:srgbClr val="FF0000"/>
              </a:solidFill>
            </a:endParaRPr>
          </a:p>
        </p:txBody>
      </p:sp>
      <p:sp>
        <p:nvSpPr>
          <p:cNvPr id="7" name="ZoneTexte 6"/>
          <p:cNvSpPr txBox="1"/>
          <p:nvPr/>
        </p:nvSpPr>
        <p:spPr>
          <a:xfrm>
            <a:off x="421019" y="4131247"/>
            <a:ext cx="11604328" cy="1815882"/>
          </a:xfrm>
          <a:prstGeom prst="rect">
            <a:avLst/>
          </a:prstGeom>
          <a:noFill/>
        </p:spPr>
        <p:txBody>
          <a:bodyPr wrap="square" rtlCol="0">
            <a:spAutoFit/>
          </a:bodyPr>
          <a:lstStyle/>
          <a:p>
            <a:pPr algn="just">
              <a:buClr>
                <a:srgbClr val="000000"/>
              </a:buClr>
              <a:buFont typeface="Arial"/>
              <a:buNone/>
            </a:pPr>
            <a:r>
              <a:rPr lang="fr-FR" sz="1600" kern="0" dirty="0">
                <a:solidFill>
                  <a:srgbClr val="000000"/>
                </a:solidFill>
                <a:sym typeface="Arial"/>
              </a:rPr>
              <a:t>Depuis un siècle, la consommation d'énergie a été multipliée par 8 en France et par 15 dans le monde. </a:t>
            </a:r>
          </a:p>
          <a:p>
            <a:pPr algn="just">
              <a:buClr>
                <a:srgbClr val="000000"/>
              </a:buClr>
              <a:buFont typeface="Arial"/>
              <a:buNone/>
            </a:pPr>
            <a:r>
              <a:rPr lang="fr-FR" sz="1600" kern="0" dirty="0">
                <a:solidFill>
                  <a:srgbClr val="000000"/>
                </a:solidFill>
                <a:sym typeface="Arial"/>
              </a:rPr>
              <a:t>Basés sur les énergies fossiles, ces modes de production et de consommation sont devenus insoutenables : ils épuisent les ressources naturelles, sont des facteurs importants de pollution et portent atteinte à la biodiversité, tout en intensifiant une fracture sociale en termes d'accès à l'énergie dont le prix ne cesse de croître pour les ménages.</a:t>
            </a:r>
          </a:p>
          <a:p>
            <a:pPr algn="just">
              <a:buClr>
                <a:srgbClr val="000000"/>
              </a:buClr>
              <a:buFont typeface="Arial"/>
              <a:buNone/>
            </a:pPr>
            <a:r>
              <a:rPr lang="fr-FR" sz="1600" kern="0" dirty="0">
                <a:solidFill>
                  <a:srgbClr val="000000"/>
                </a:solidFill>
                <a:sym typeface="Arial"/>
              </a:rPr>
              <a:t>Dans les pays en développement, deux milliards de personnes n’ont toujours aucun accès à l’énergie, indispensable à la satisfaction des besoins humains fondamentaux (santé, éducation, mobilité, travail,…) et la population mondiale est en croissance. </a:t>
            </a:r>
          </a:p>
        </p:txBody>
      </p:sp>
    </p:spTree>
    <p:extLst>
      <p:ext uri="{BB962C8B-B14F-4D97-AF65-F5344CB8AC3E}">
        <p14:creationId xmlns:p14="http://schemas.microsoft.com/office/powerpoint/2010/main" val="4076068080"/>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ZoneTexte 4"/>
          <p:cNvSpPr txBox="1"/>
          <p:nvPr/>
        </p:nvSpPr>
        <p:spPr>
          <a:xfrm>
            <a:off x="6199063" y="852845"/>
            <a:ext cx="5508328" cy="2446824"/>
          </a:xfrm>
          <a:prstGeom prst="rect">
            <a:avLst/>
          </a:prstGeom>
          <a:noFill/>
        </p:spPr>
        <p:txBody>
          <a:bodyPr wrap="square" rtlCol="0">
            <a:spAutoFit/>
          </a:bodyPr>
          <a:lstStyle/>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r>
              <a:rPr lang="fr-FR" sz="1700" kern="0" dirty="0">
                <a:solidFill>
                  <a:srgbClr val="000000"/>
                </a:solidFill>
                <a:sym typeface="Arial"/>
              </a:rPr>
              <a:t>En 2019, 11,9% des ménages soit 3,5 millions de ménages étaient en situation de précarité énergétique. </a:t>
            </a:r>
          </a:p>
          <a:p>
            <a:pPr algn="just">
              <a:buClr>
                <a:srgbClr val="000000"/>
              </a:buClr>
              <a:buFont typeface="Arial"/>
              <a:buNone/>
            </a:pPr>
            <a:r>
              <a:rPr lang="fr-FR" sz="1700" kern="0" dirty="0">
                <a:solidFill>
                  <a:srgbClr val="000000"/>
                </a:solidFill>
                <a:sym typeface="Arial"/>
              </a:rPr>
              <a:t>En effet, tandis que le RSA n’a guère évolué sur les 10 dernières années et que l’emploi n’a cessé d’être précarisé, les prix des énergies fossiles (gaz, fioul, propane) abandonnées au marché libéral ont connu de très fortes évolutions. L’électricité, libéralisée et laissée à la main du marché, a fortement augmenté.</a:t>
            </a:r>
          </a:p>
        </p:txBody>
      </p:sp>
      <p:pic>
        <p:nvPicPr>
          <p:cNvPr id="6" name="Image 5"/>
          <p:cNvPicPr>
            <a:picLocks noChangeAspect="1"/>
          </p:cNvPicPr>
          <p:nvPr/>
        </p:nvPicPr>
        <p:blipFill>
          <a:blip r:embed="rId3"/>
          <a:stretch/>
        </p:blipFill>
        <p:spPr>
          <a:xfrm rot="10800000">
            <a:off x="24122" y="631630"/>
            <a:ext cx="6174941" cy="2806793"/>
          </a:xfrm>
          <a:prstGeom prst="rect">
            <a:avLst/>
          </a:prstGeom>
        </p:spPr>
      </p:pic>
      <p:sp>
        <p:nvSpPr>
          <p:cNvPr id="7" name="ZoneTexte 6"/>
          <p:cNvSpPr txBox="1"/>
          <p:nvPr/>
        </p:nvSpPr>
        <p:spPr>
          <a:xfrm>
            <a:off x="0" y="3561277"/>
            <a:ext cx="11806067" cy="2472536"/>
          </a:xfrm>
          <a:prstGeom prst="rect">
            <a:avLst/>
          </a:prstGeom>
          <a:noFill/>
        </p:spPr>
        <p:txBody>
          <a:bodyPr wrap="square" rtlCol="0">
            <a:spAutoFit/>
          </a:bodyPr>
          <a:lstStyle/>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r>
              <a:rPr lang="fr-FR" sz="1700" kern="0" dirty="0">
                <a:solidFill>
                  <a:srgbClr val="000000"/>
                </a:solidFill>
                <a:sym typeface="Arial"/>
              </a:rPr>
              <a:t>Tant du point de vue social qu’environnemental, il est par conséquent urgent de rompre avec nos modes de production et de consommation actuels en matière d'énergie, en anticipant dès aujourd’hui un modèle alternatif plus vertueux resituant l’énergie comme un « bien commun », garant d’un égal accès à l’énergie pour tous et préservant l’emploi.</a:t>
            </a:r>
          </a:p>
          <a:p>
            <a:pPr algn="just">
              <a:buClr>
                <a:srgbClr val="000000"/>
              </a:buClr>
              <a:buFont typeface="Arial"/>
              <a:buNone/>
            </a:pPr>
            <a:endParaRPr lang="fr-FR" sz="1700" kern="0" dirty="0">
              <a:solidFill>
                <a:srgbClr val="000000"/>
              </a:solidFill>
              <a:sym typeface="Arial"/>
            </a:endParaRPr>
          </a:p>
          <a:p>
            <a:pPr algn="just">
              <a:buClr>
                <a:srgbClr val="000000"/>
              </a:buClr>
              <a:buFont typeface="Arial"/>
              <a:buNone/>
            </a:pPr>
            <a:endParaRPr lang="fr-FR" sz="1867" kern="0" dirty="0">
              <a:solidFill>
                <a:srgbClr val="000000"/>
              </a:solidFill>
              <a:sym typeface="Arial"/>
            </a:endParaRPr>
          </a:p>
        </p:txBody>
      </p:sp>
      <p:sp>
        <p:nvSpPr>
          <p:cNvPr id="2" name="ZoneTexte 1"/>
          <p:cNvSpPr txBox="1"/>
          <p:nvPr/>
        </p:nvSpPr>
        <p:spPr>
          <a:xfrm>
            <a:off x="0" y="3512081"/>
            <a:ext cx="6087229" cy="215444"/>
          </a:xfrm>
          <a:prstGeom prst="rect">
            <a:avLst/>
          </a:prstGeom>
          <a:noFill/>
        </p:spPr>
        <p:txBody>
          <a:bodyPr wrap="square" rtlCol="0">
            <a:spAutoFit/>
          </a:bodyPr>
          <a:lstStyle/>
          <a:p>
            <a:r>
              <a:rPr lang="fr-FR" sz="800" dirty="0">
                <a:solidFill>
                  <a:srgbClr val="000000"/>
                </a:solidFill>
              </a:rPr>
              <a:t>Source : </a:t>
            </a:r>
            <a:r>
              <a:rPr lang="fr-FR" sz="800" i="1" dirty="0">
                <a:solidFill>
                  <a:srgbClr val="000000"/>
                </a:solidFill>
              </a:rPr>
              <a:t>Observatoire national de la précarité énergétique</a:t>
            </a:r>
            <a:r>
              <a:rPr lang="fr-FR" sz="800" dirty="0">
                <a:solidFill>
                  <a:srgbClr val="000000"/>
                </a:solidFill>
              </a:rPr>
              <a:t>, Tableau de bord, édition 2020</a:t>
            </a:r>
          </a:p>
        </p:txBody>
      </p:sp>
      <p:sp>
        <p:nvSpPr>
          <p:cNvPr id="3" name="ZoneTexte 2"/>
          <p:cNvSpPr txBox="1"/>
          <p:nvPr/>
        </p:nvSpPr>
        <p:spPr>
          <a:xfrm>
            <a:off x="263352" y="188640"/>
            <a:ext cx="7488832" cy="461665"/>
          </a:xfrm>
          <a:prstGeom prst="rect">
            <a:avLst/>
          </a:prstGeom>
          <a:noFill/>
        </p:spPr>
        <p:txBody>
          <a:bodyPr wrap="square" rtlCol="0">
            <a:spAutoFit/>
          </a:bodyPr>
          <a:lstStyle/>
          <a:p>
            <a:r>
              <a:rPr lang="fr-FR" sz="2400" dirty="0">
                <a:solidFill>
                  <a:srgbClr val="FF0000"/>
                </a:solidFill>
              </a:rPr>
              <a:t>La hausse des prix de l’énergie</a:t>
            </a:r>
          </a:p>
        </p:txBody>
      </p:sp>
    </p:spTree>
    <p:extLst>
      <p:ext uri="{BB962C8B-B14F-4D97-AF65-F5344CB8AC3E}">
        <p14:creationId xmlns:p14="http://schemas.microsoft.com/office/powerpoint/2010/main" val="2899560799"/>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16"/>
          <p:cNvPicPr preferRelativeResize="0"/>
          <p:nvPr/>
        </p:nvPicPr>
        <p:blipFill>
          <a:blip r:embed="rId4">
            <a:alphaModFix amt="29000"/>
          </a:blip>
          <a:stretch/>
        </p:blipFill>
        <p:spPr>
          <a:xfrm>
            <a:off x="0" y="-500"/>
            <a:ext cx="12192000" cy="6858000"/>
          </a:xfrm>
          <a:prstGeom prst="rect">
            <a:avLst/>
          </a:prstGeom>
          <a:noFill/>
          <a:ln>
            <a:noFill/>
          </a:ln>
        </p:spPr>
      </p:pic>
      <p:sp>
        <p:nvSpPr>
          <p:cNvPr id="131" name="Google Shape;131;p16"/>
          <p:cNvSpPr txBox="1">
            <a:spLocks noGrp="1"/>
          </p:cNvSpPr>
          <p:nvPr>
            <p:ph type="ctrTitle"/>
          </p:nvPr>
        </p:nvSpPr>
        <p:spPr>
          <a:xfrm>
            <a:off x="914400" y="2028825"/>
            <a:ext cx="10363200" cy="1470000"/>
          </a:xfrm>
          <a:prstGeom prst="rect">
            <a:avLst/>
          </a:prstGeom>
        </p:spPr>
        <p:txBody>
          <a:bodyPr spcFirstLastPara="1" wrap="square" lIns="121900" tIns="60933" rIns="121900" bIns="60933" anchor="ctr" anchorCtr="0">
            <a:normAutofit/>
          </a:bodyPr>
          <a:lstStyle/>
          <a:p>
            <a:r>
              <a:rPr lang="fr-FR" dirty="0"/>
              <a:t>Nature et enjeux de nos modes de production et de consommation</a:t>
            </a:r>
            <a:endParaRPr dirty="0"/>
          </a:p>
        </p:txBody>
      </p:sp>
      <p:sp>
        <p:nvSpPr>
          <p:cNvPr id="132" name="Google Shape;132;p16"/>
          <p:cNvSpPr txBox="1"/>
          <p:nvPr/>
        </p:nvSpPr>
        <p:spPr>
          <a:xfrm>
            <a:off x="577041" y="215625"/>
            <a:ext cx="6038400" cy="1813200"/>
          </a:xfrm>
          <a:prstGeom prst="rect">
            <a:avLst/>
          </a:prstGeom>
          <a:noFill/>
          <a:ln w="9525" cap="flat" cmpd="sng">
            <a:solidFill>
              <a:srgbClr val="434343"/>
            </a:solidFill>
            <a:prstDash val="dot"/>
            <a:round/>
            <a:headEnd type="none" w="med" len="med"/>
            <a:tailEnd type="none" w="med" len="med"/>
          </a:ln>
        </p:spPr>
        <p:txBody>
          <a:bodyPr spcFirstLastPara="1" wrap="square" lIns="121900" tIns="121900" rIns="121900" bIns="121900" anchor="t" anchorCtr="0">
            <a:noAutofit/>
          </a:bodyPr>
          <a:lstStyle/>
          <a:p>
            <a:pPr>
              <a:buClr>
                <a:srgbClr val="000000"/>
              </a:buClr>
              <a:buSzPts val="3600"/>
              <a:buFont typeface="Arial"/>
              <a:buNone/>
            </a:pPr>
            <a:r>
              <a:rPr lang="fr-FR" sz="4000" kern="0" dirty="0">
                <a:solidFill>
                  <a:srgbClr val="B48A56"/>
                </a:solidFill>
                <a:latin typeface="Fira Sans"/>
                <a:ea typeface="Fira Sans"/>
                <a:cs typeface="Fira Sans"/>
                <a:sym typeface="Fira Sans"/>
              </a:rPr>
              <a:t>Transition Énergétique</a:t>
            </a:r>
            <a:endParaRPr sz="4000" kern="0" dirty="0">
              <a:solidFill>
                <a:srgbClr val="B48A56"/>
              </a:solidFill>
              <a:latin typeface="Fira Sans"/>
              <a:ea typeface="Fira Sans"/>
              <a:cs typeface="Fira Sans"/>
              <a:sym typeface="Fira Sans"/>
            </a:endParaRPr>
          </a:p>
        </p:txBody>
      </p:sp>
      <p:pic>
        <p:nvPicPr>
          <p:cNvPr id="133" name="Google Shape;133;p16"/>
          <p:cNvPicPr preferRelativeResize="0"/>
          <p:nvPr/>
        </p:nvPicPr>
        <p:blipFill>
          <a:blip r:embed="rId5">
            <a:alphaModFix/>
          </a:blip>
          <a:stretch/>
        </p:blipFill>
        <p:spPr>
          <a:xfrm>
            <a:off x="10337802" y="457201"/>
            <a:ext cx="1341967" cy="1256033"/>
          </a:xfrm>
          <a:prstGeom prst="rect">
            <a:avLst/>
          </a:prstGeom>
          <a:noFill/>
          <a:ln>
            <a:noFill/>
          </a:ln>
        </p:spPr>
      </p:pic>
      <p:sp>
        <p:nvSpPr>
          <p:cNvPr id="134" name="Google Shape;134;p16"/>
          <p:cNvSpPr txBox="1"/>
          <p:nvPr/>
        </p:nvSpPr>
        <p:spPr>
          <a:xfrm>
            <a:off x="2311400" y="3784600"/>
            <a:ext cx="6997600" cy="1025753"/>
          </a:xfrm>
          <a:prstGeom prst="rect">
            <a:avLst/>
          </a:prstGeom>
          <a:noFill/>
          <a:ln>
            <a:noFill/>
          </a:ln>
        </p:spPr>
        <p:txBody>
          <a:bodyPr spcFirstLastPara="1" wrap="square" lIns="121900" tIns="121900" rIns="121900" bIns="121900" anchor="t" anchorCtr="0">
            <a:spAutoFit/>
          </a:bodyPr>
          <a:lstStyle/>
          <a:p>
            <a:pPr algn="just">
              <a:buClr>
                <a:srgbClr val="000000"/>
              </a:buClr>
              <a:buFont typeface="Arial"/>
              <a:buNone/>
            </a:pPr>
            <a:r>
              <a:rPr lang="fr-FR" sz="2533" b="1" kern="0" dirty="0" smtClean="0">
                <a:solidFill>
                  <a:srgbClr val="666666"/>
                </a:solidFill>
                <a:latin typeface="Noto Sans"/>
                <a:ea typeface="Noto Sans"/>
                <a:cs typeface="Noto Sans"/>
                <a:sym typeface="Noto Sans"/>
              </a:rPr>
              <a:t>Mix Energétique, Mix électrique, </a:t>
            </a:r>
            <a:r>
              <a:rPr lang="fr-FR" sz="2533" b="1" kern="0" dirty="0" smtClean="0">
                <a:solidFill>
                  <a:srgbClr val="666666"/>
                </a:solidFill>
                <a:ea typeface="Noto Sans"/>
                <a:cs typeface="Noto Sans"/>
                <a:sym typeface="Noto Sans"/>
              </a:rPr>
              <a:t>Energies </a:t>
            </a:r>
            <a:r>
              <a:rPr lang="fr-FR" sz="2533" b="1" kern="0" dirty="0">
                <a:solidFill>
                  <a:srgbClr val="666666"/>
                </a:solidFill>
                <a:ea typeface="Noto Sans"/>
                <a:cs typeface="Noto Sans"/>
                <a:sym typeface="Noto Sans"/>
              </a:rPr>
              <a:t>Renouvelables (ENR)</a:t>
            </a:r>
            <a:endParaRPr sz="2400" kern="0" dirty="0">
              <a:solidFill>
                <a:srgbClr val="666666"/>
              </a:solidFill>
              <a:ea typeface="Noto Sans"/>
              <a:cs typeface="Noto Sans"/>
              <a:sym typeface="Noto Sans"/>
            </a:endParaRPr>
          </a:p>
        </p:txBody>
      </p:sp>
      <p:sp>
        <p:nvSpPr>
          <p:cNvPr id="140" name="Google Shape;140;p16"/>
          <p:cNvSpPr txBox="1"/>
          <p:nvPr/>
        </p:nvSpPr>
        <p:spPr>
          <a:xfrm>
            <a:off x="1905200" y="3758635"/>
            <a:ext cx="867600" cy="1256000"/>
          </a:xfrm>
          <a:prstGeom prst="rect">
            <a:avLst/>
          </a:prstGeom>
          <a:noFill/>
          <a:ln>
            <a:noFill/>
          </a:ln>
        </p:spPr>
        <p:txBody>
          <a:bodyPr spcFirstLastPara="1" wrap="square" lIns="121900" tIns="121900" rIns="121900" bIns="121900" anchor="t" anchorCtr="0">
            <a:noAutofit/>
          </a:bodyPr>
          <a:lstStyle/>
          <a:p>
            <a:pPr>
              <a:buClr>
                <a:srgbClr val="000000"/>
              </a:buClr>
              <a:buSzPts val="1600"/>
              <a:buFont typeface="Arial"/>
              <a:buNone/>
            </a:pPr>
            <a:r>
              <a:rPr lang="fr-FR" sz="2933" kern="0" dirty="0" smtClean="0">
                <a:solidFill>
                  <a:srgbClr val="666666"/>
                </a:solidFill>
                <a:latin typeface="Roboto Mono"/>
                <a:ea typeface="Roboto Mono"/>
                <a:cs typeface="Roboto Mono"/>
                <a:sym typeface="Roboto Mono"/>
              </a:rPr>
              <a:t> </a:t>
            </a:r>
            <a:endParaRPr sz="2933" kern="0" dirty="0">
              <a:solidFill>
                <a:srgbClr val="666666"/>
              </a:solidFill>
              <a:latin typeface="Roboto Mono"/>
              <a:ea typeface="Roboto Mono"/>
              <a:cs typeface="Roboto Mono"/>
              <a:sym typeface="Roboto Mono"/>
            </a:endParaRPr>
          </a:p>
        </p:txBody>
      </p:sp>
      <p:sp>
        <p:nvSpPr>
          <p:cNvPr id="143" name="Google Shape;143;p16"/>
          <p:cNvSpPr txBox="1"/>
          <p:nvPr/>
        </p:nvSpPr>
        <p:spPr>
          <a:xfrm>
            <a:off x="2311400" y="4638477"/>
            <a:ext cx="6997600" cy="635968"/>
          </a:xfrm>
          <a:prstGeom prst="rect">
            <a:avLst/>
          </a:prstGeom>
          <a:noFill/>
          <a:ln>
            <a:noFill/>
          </a:ln>
        </p:spPr>
        <p:txBody>
          <a:bodyPr spcFirstLastPara="1" wrap="square" lIns="121900" tIns="121900" rIns="121900" bIns="121900" anchor="t" anchorCtr="0">
            <a:spAutoFit/>
          </a:bodyPr>
          <a:lstStyle/>
          <a:p>
            <a:pPr algn="just">
              <a:buClr>
                <a:srgbClr val="000000"/>
              </a:buClr>
              <a:buFont typeface="Arial"/>
              <a:buNone/>
            </a:pPr>
            <a:r>
              <a:rPr lang="fr-FR" sz="2533" b="1" kern="0" dirty="0">
                <a:solidFill>
                  <a:srgbClr val="666666"/>
                </a:solidFill>
                <a:latin typeface="Noto Sans"/>
                <a:ea typeface="Noto Sans"/>
                <a:cs typeface="Noto Sans"/>
                <a:sym typeface="Noto Sans"/>
              </a:rPr>
              <a:t> </a:t>
            </a:r>
            <a:r>
              <a:rPr lang="fr-FR" sz="2533" b="1" kern="0" dirty="0" smtClean="0">
                <a:solidFill>
                  <a:srgbClr val="666666"/>
                </a:solidFill>
                <a:latin typeface="Noto Sans"/>
                <a:ea typeface="Noto Sans"/>
                <a:cs typeface="Noto Sans"/>
                <a:sym typeface="Noto Sans"/>
              </a:rPr>
              <a:t>Enjeux sociaux et environnementaux</a:t>
            </a:r>
            <a:endParaRPr sz="2400" kern="0" dirty="0">
              <a:solidFill>
                <a:srgbClr val="666666"/>
              </a:solidFill>
              <a:latin typeface="Noto Sans"/>
              <a:ea typeface="Noto Sans"/>
              <a:cs typeface="Noto Sans"/>
              <a:sym typeface="Noto Sans"/>
            </a:endParaRPr>
          </a:p>
        </p:txBody>
      </p:sp>
    </p:spTree>
    <p:extLst>
      <p:ext uri="{BB962C8B-B14F-4D97-AF65-F5344CB8AC3E}">
        <p14:creationId xmlns:p14="http://schemas.microsoft.com/office/powerpoint/2010/main" val="736697979"/>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cxnSp>
        <p:nvCxnSpPr>
          <p:cNvPr id="163" name="Google Shape;163;p18"/>
          <p:cNvCxnSpPr>
            <a:cxnSpLocks/>
          </p:cNvCxnSpPr>
          <p:nvPr/>
        </p:nvCxnSpPr>
        <p:spPr>
          <a:xfrm flipV="1">
            <a:off x="4309355" y="203133"/>
            <a:ext cx="8445" cy="6045267"/>
          </a:xfrm>
          <a:prstGeom prst="straightConnector1">
            <a:avLst/>
          </a:prstGeom>
          <a:noFill/>
          <a:ln w="19050" cap="flat" cmpd="sng">
            <a:solidFill>
              <a:srgbClr val="C29C69"/>
            </a:solidFill>
            <a:prstDash val="dot"/>
            <a:round/>
            <a:headEnd type="none" w="med" len="med"/>
            <a:tailEnd type="none" w="med" len="med"/>
          </a:ln>
        </p:spPr>
      </p:cxnSp>
      <p:sp>
        <p:nvSpPr>
          <p:cNvPr id="164" name="Google Shape;164;p18"/>
          <p:cNvSpPr txBox="1"/>
          <p:nvPr/>
        </p:nvSpPr>
        <p:spPr>
          <a:xfrm>
            <a:off x="140125" y="6108657"/>
            <a:ext cx="3511200" cy="584400"/>
          </a:xfrm>
          <a:prstGeom prst="rect">
            <a:avLst/>
          </a:prstGeom>
          <a:noFill/>
          <a:ln>
            <a:noFill/>
          </a:ln>
        </p:spPr>
        <p:txBody>
          <a:bodyPr spcFirstLastPara="1" wrap="square" lIns="121900" tIns="121900" rIns="121900" bIns="121900" anchor="t" anchorCtr="0">
            <a:noAutofit/>
          </a:bodyPr>
          <a:lstStyle/>
          <a:p>
            <a:pPr>
              <a:buClr>
                <a:srgbClr val="000000"/>
              </a:buClr>
              <a:buSzPts val="3600"/>
              <a:buFont typeface="Arial"/>
              <a:buNone/>
            </a:pPr>
            <a:r>
              <a:rPr lang="fr-FR" sz="2133" kern="0" dirty="0">
                <a:solidFill>
                  <a:srgbClr val="999999"/>
                </a:solidFill>
                <a:latin typeface="Fira Sans"/>
                <a:ea typeface="Fira Sans"/>
                <a:cs typeface="Fira Sans"/>
                <a:sym typeface="Fira Sans"/>
              </a:rPr>
              <a:t>Transition Énergétique</a:t>
            </a:r>
            <a:endParaRPr sz="2133" kern="0" dirty="0">
              <a:solidFill>
                <a:srgbClr val="999999"/>
              </a:solidFill>
              <a:latin typeface="Fira Sans"/>
              <a:ea typeface="Fira Sans"/>
              <a:cs typeface="Fira Sans"/>
              <a:sym typeface="Fira Sans"/>
            </a:endParaRPr>
          </a:p>
        </p:txBody>
      </p:sp>
      <p:pic>
        <p:nvPicPr>
          <p:cNvPr id="165" name="Google Shape;165;p18"/>
          <p:cNvPicPr preferRelativeResize="0"/>
          <p:nvPr/>
        </p:nvPicPr>
        <p:blipFill>
          <a:blip r:embed="rId4">
            <a:alphaModFix/>
          </a:blip>
          <a:stretch/>
        </p:blipFill>
        <p:spPr>
          <a:xfrm>
            <a:off x="11099801" y="5981700"/>
            <a:ext cx="624167" cy="584200"/>
          </a:xfrm>
          <a:prstGeom prst="rect">
            <a:avLst/>
          </a:prstGeom>
          <a:noFill/>
          <a:ln>
            <a:noFill/>
          </a:ln>
        </p:spPr>
      </p:pic>
      <p:sp>
        <p:nvSpPr>
          <p:cNvPr id="167" name="Google Shape;167;p18"/>
          <p:cNvSpPr txBox="1"/>
          <p:nvPr/>
        </p:nvSpPr>
        <p:spPr>
          <a:xfrm>
            <a:off x="4512467" y="203133"/>
            <a:ext cx="7540000" cy="6147548"/>
          </a:xfrm>
          <a:prstGeom prst="rect">
            <a:avLst/>
          </a:prstGeom>
          <a:noFill/>
          <a:ln>
            <a:noFill/>
          </a:ln>
        </p:spPr>
        <p:txBody>
          <a:bodyPr spcFirstLastPara="1" wrap="square" lIns="121900" tIns="121900" rIns="121900" bIns="121900" anchor="t" anchorCtr="0">
            <a:noAutofit/>
          </a:bodyPr>
          <a:lstStyle/>
          <a:p>
            <a:pPr marL="609585" indent="-414856" algn="just">
              <a:lnSpc>
                <a:spcPct val="115000"/>
              </a:lnSpc>
              <a:spcBef>
                <a:spcPts val="1333"/>
              </a:spcBef>
              <a:buClr>
                <a:srgbClr val="666666"/>
              </a:buClr>
              <a:buSzPts val="1300"/>
              <a:buFont typeface="Noto Sans"/>
              <a:buChar char="❏"/>
            </a:pPr>
            <a:endParaRPr lang="fr-FR" sz="1733" kern="0" dirty="0">
              <a:solidFill>
                <a:srgbClr val="000000"/>
              </a:solidFill>
              <a:ea typeface="Noto Sans"/>
              <a:cs typeface="Noto Sans"/>
              <a:sym typeface="Noto Sans"/>
            </a:endParaRPr>
          </a:p>
          <a:p>
            <a:pPr marL="609585" indent="-414856" algn="just">
              <a:lnSpc>
                <a:spcPct val="115000"/>
              </a:lnSpc>
              <a:spcBef>
                <a:spcPts val="1333"/>
              </a:spcBef>
              <a:buClr>
                <a:srgbClr val="666666"/>
              </a:buClr>
              <a:buSzPts val="1300"/>
              <a:buFont typeface="Noto Sans"/>
              <a:buChar char="❏"/>
            </a:pPr>
            <a:endParaRPr lang="fr-FR" sz="1733" kern="0" dirty="0">
              <a:solidFill>
                <a:srgbClr val="000000"/>
              </a:solidFill>
              <a:ea typeface="Noto Sans"/>
              <a:cs typeface="Noto Sans"/>
              <a:sym typeface="Noto Sans"/>
            </a:endParaRPr>
          </a:p>
          <a:p>
            <a:pPr marL="609585" indent="-414856" algn="just">
              <a:lnSpc>
                <a:spcPct val="115000"/>
              </a:lnSpc>
              <a:spcBef>
                <a:spcPts val="1333"/>
              </a:spcBef>
              <a:buClr>
                <a:srgbClr val="666666"/>
              </a:buClr>
              <a:buSzPts val="1300"/>
              <a:buFont typeface="Noto Sans"/>
              <a:buChar char="❏"/>
            </a:pPr>
            <a:endParaRPr lang="fr-FR" sz="1733" kern="0" dirty="0">
              <a:solidFill>
                <a:srgbClr val="000000"/>
              </a:solidFill>
              <a:ea typeface="Noto Sans"/>
              <a:cs typeface="Noto Sans"/>
              <a:sym typeface="Noto Sans"/>
            </a:endParaRPr>
          </a:p>
        </p:txBody>
      </p:sp>
      <p:sp>
        <p:nvSpPr>
          <p:cNvPr id="168" name="Google Shape;168;p18"/>
          <p:cNvSpPr txBox="1"/>
          <p:nvPr/>
        </p:nvSpPr>
        <p:spPr>
          <a:xfrm>
            <a:off x="461400" y="287601"/>
            <a:ext cx="3725200" cy="1190157"/>
          </a:xfrm>
          <a:prstGeom prst="rect">
            <a:avLst/>
          </a:prstGeom>
          <a:noFill/>
          <a:ln>
            <a:noFill/>
          </a:ln>
        </p:spPr>
        <p:txBody>
          <a:bodyPr spcFirstLastPara="1" wrap="square" lIns="121900" tIns="121900" rIns="121900" bIns="121900" anchor="t" anchorCtr="0">
            <a:spAutoFit/>
          </a:bodyPr>
          <a:lstStyle/>
          <a:p>
            <a:pPr>
              <a:buClr>
                <a:srgbClr val="000000"/>
              </a:buClr>
              <a:buFont typeface="Arial"/>
              <a:buNone/>
            </a:pPr>
            <a:r>
              <a:rPr lang="fr-FR" sz="3067" b="1" kern="0" dirty="0">
                <a:solidFill>
                  <a:srgbClr val="FF0000"/>
                </a:solidFill>
                <a:latin typeface="Noto Sans"/>
                <a:ea typeface="Noto Sans"/>
                <a:cs typeface="Noto Sans"/>
                <a:sym typeface="Noto Sans"/>
              </a:rPr>
              <a:t>Le mix énergétique</a:t>
            </a:r>
            <a:endParaRPr sz="4267" b="1" kern="0" dirty="0">
              <a:solidFill>
                <a:srgbClr val="FF0000"/>
              </a:solidFill>
              <a:latin typeface="Noto Sans"/>
              <a:ea typeface="Noto Sans"/>
              <a:cs typeface="Noto Sans"/>
              <a:sym typeface="Noto Sans"/>
            </a:endParaRPr>
          </a:p>
        </p:txBody>
      </p:sp>
      <p:cxnSp>
        <p:nvCxnSpPr>
          <p:cNvPr id="169" name="Google Shape;169;p18"/>
          <p:cNvCxnSpPr>
            <a:cxnSpLocks/>
          </p:cNvCxnSpPr>
          <p:nvPr/>
        </p:nvCxnSpPr>
        <p:spPr>
          <a:xfrm>
            <a:off x="330200" y="1478000"/>
            <a:ext cx="3987600" cy="0"/>
          </a:xfrm>
          <a:prstGeom prst="straightConnector1">
            <a:avLst/>
          </a:prstGeom>
          <a:noFill/>
          <a:ln w="19050" cap="flat" cmpd="sng">
            <a:solidFill>
              <a:srgbClr val="C29C69"/>
            </a:solidFill>
            <a:prstDash val="dot"/>
            <a:round/>
            <a:headEnd type="none" w="med" len="med"/>
            <a:tailEnd type="none" w="med" len="med"/>
          </a:ln>
        </p:spPr>
      </p:cxnSp>
      <p:cxnSp>
        <p:nvCxnSpPr>
          <p:cNvPr id="9" name="Google Shape;153;p17"/>
          <p:cNvCxnSpPr>
            <a:cxnSpLocks/>
          </p:cNvCxnSpPr>
          <p:nvPr/>
        </p:nvCxnSpPr>
        <p:spPr>
          <a:xfrm>
            <a:off x="1543677" y="6688439"/>
            <a:ext cx="10337600" cy="0"/>
          </a:xfrm>
          <a:prstGeom prst="straightConnector1">
            <a:avLst/>
          </a:prstGeom>
          <a:noFill/>
          <a:ln w="9525" cap="flat" cmpd="sng">
            <a:solidFill>
              <a:srgbClr val="434343"/>
            </a:solidFill>
            <a:prstDash val="dot"/>
            <a:round/>
            <a:headEnd type="none" w="med" len="med"/>
            <a:tailEnd type="none" w="med" len="med"/>
          </a:ln>
        </p:spPr>
      </p:cxnSp>
      <p:graphicFrame>
        <p:nvGraphicFramePr>
          <p:cNvPr id="11" name="Graphique 10">
            <a:extLst>
              <a:ext uri="{FF2B5EF4-FFF2-40B4-BE49-F238E27FC236}">
                <a16:creationId xmlns:a16="http://schemas.microsoft.com/office/drawing/2014/main" xmlns="" id="{E7062759-6653-400B-BEEA-258F2AD20BC8}"/>
              </a:ext>
            </a:extLst>
          </p:cNvPr>
          <p:cNvGraphicFramePr/>
          <p:nvPr>
            <p:extLst/>
          </p:nvPr>
        </p:nvGraphicFramePr>
        <p:xfrm>
          <a:off x="4691276" y="476672"/>
          <a:ext cx="7364643" cy="5167270"/>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p:cNvSpPr txBox="1"/>
          <p:nvPr/>
        </p:nvSpPr>
        <p:spPr>
          <a:xfrm>
            <a:off x="140125" y="2744924"/>
            <a:ext cx="3923248" cy="2308324"/>
          </a:xfrm>
          <a:prstGeom prst="rect">
            <a:avLst/>
          </a:prstGeom>
          <a:noFill/>
        </p:spPr>
        <p:txBody>
          <a:bodyPr wrap="square" rtlCol="0">
            <a:spAutoFit/>
          </a:bodyPr>
          <a:lstStyle/>
          <a:p>
            <a:r>
              <a:rPr lang="fr-FR" dirty="0">
                <a:solidFill>
                  <a:srgbClr val="000000"/>
                </a:solidFill>
              </a:rPr>
              <a:t>Exprimé en énergie primaire (énergie disponible dans l’environnement), le mix énergétique est à 47% fossile (carboné et importé) </a:t>
            </a:r>
          </a:p>
          <a:p>
            <a:endParaRPr lang="fr-FR" dirty="0">
              <a:solidFill>
                <a:srgbClr val="000000"/>
              </a:solidFill>
            </a:endParaRPr>
          </a:p>
          <a:p>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529801833"/>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16633"/>
            <a:ext cx="5386800" cy="576063"/>
          </a:xfrm>
        </p:spPr>
        <p:txBody>
          <a:bodyPr>
            <a:normAutofit fontScale="92500" lnSpcReduction="20000"/>
          </a:bodyPr>
          <a:lstStyle/>
          <a:p>
            <a:r>
              <a:rPr lang="fr-FR" dirty="0" smtClean="0">
                <a:solidFill>
                  <a:srgbClr val="FF0000"/>
                </a:solidFill>
              </a:rPr>
              <a:t>La consommation énergétique </a:t>
            </a:r>
            <a:endParaRPr lang="fr-FR" dirty="0">
              <a:solidFill>
                <a:srgbClr val="FF0000"/>
              </a:solidFill>
            </a:endParaRPr>
          </a:p>
        </p:txBody>
      </p:sp>
      <p:sp>
        <p:nvSpPr>
          <p:cNvPr id="4" name="Espace réservé du texte 3"/>
          <p:cNvSpPr>
            <a:spLocks noGrp="1"/>
          </p:cNvSpPr>
          <p:nvPr>
            <p:ph type="body" idx="2"/>
          </p:nvPr>
        </p:nvSpPr>
        <p:spPr>
          <a:xfrm>
            <a:off x="609600" y="1268760"/>
            <a:ext cx="5386800" cy="4857315"/>
          </a:xfrm>
        </p:spPr>
        <p:txBody>
          <a:bodyPr>
            <a:normAutofit/>
          </a:bodyPr>
          <a:lstStyle/>
          <a:p>
            <a:pPr marL="101598" indent="0">
              <a:buNone/>
            </a:pPr>
            <a:r>
              <a:rPr lang="fr-FR" sz="1800" dirty="0" smtClean="0">
                <a:latin typeface="+mj-lt"/>
              </a:rPr>
              <a:t>La consommation est exprimée en énergie finale, c’est-à-dire après d’éventuelles transformations de l’énergie primaire pour être prête à la consommation.</a:t>
            </a:r>
          </a:p>
          <a:p>
            <a:pPr marL="101598" indent="0">
              <a:buNone/>
            </a:pPr>
            <a:r>
              <a:rPr lang="fr-FR" sz="1800" dirty="0" smtClean="0">
                <a:latin typeface="+mj-lt"/>
              </a:rPr>
              <a:t>Cette consommation est majoritairement fossile, carbonée et importée</a:t>
            </a:r>
            <a:endParaRPr lang="fr-FR" sz="1800" dirty="0">
              <a:latin typeface="+mj-lt"/>
            </a:endParaRPr>
          </a:p>
        </p:txBody>
      </p:sp>
      <p:sp>
        <p:nvSpPr>
          <p:cNvPr id="6" name="Espace réservé du texte 5"/>
          <p:cNvSpPr>
            <a:spLocks noGrp="1"/>
          </p:cNvSpPr>
          <p:nvPr>
            <p:ph type="body" idx="3"/>
          </p:nvPr>
        </p:nvSpPr>
        <p:spPr/>
        <p:txBody>
          <a:bodyPr>
            <a:normAutofit lnSpcReduction="10000"/>
          </a:bodyPr>
          <a:lstStyle/>
          <a:p>
            <a:pPr marL="101598" indent="0">
              <a:buNone/>
            </a:pPr>
            <a:endParaRPr lang="fr-FR" dirty="0"/>
          </a:p>
        </p:txBody>
      </p:sp>
      <p:graphicFrame>
        <p:nvGraphicFramePr>
          <p:cNvPr id="7" name="Espace réservé du contenu 5">
            <a:extLst>
              <a:ext uri="{FF2B5EF4-FFF2-40B4-BE49-F238E27FC236}">
                <a16:creationId xmlns:a16="http://schemas.microsoft.com/office/drawing/2014/main" xmlns="" id="{39D8C4B9-E30F-4286-B8DB-2617B04259EC}"/>
              </a:ext>
            </a:extLst>
          </p:cNvPr>
          <p:cNvGraphicFramePr>
            <a:graphicFrameLocks noGrp="1"/>
          </p:cNvGraphicFramePr>
          <p:nvPr>
            <p:ph idx="4294967295"/>
            <p:extLst/>
          </p:nvPr>
        </p:nvGraphicFramePr>
        <p:xfrm>
          <a:off x="6429375" y="1341438"/>
          <a:ext cx="5762625" cy="5256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2016681"/>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91344" y="332657"/>
            <a:ext cx="9001000" cy="648072"/>
          </a:xfrm>
        </p:spPr>
        <p:txBody>
          <a:bodyPr>
            <a:noAutofit/>
          </a:bodyPr>
          <a:lstStyle/>
          <a:p>
            <a:r>
              <a:rPr lang="fr-FR" sz="2800" dirty="0" smtClean="0">
                <a:solidFill>
                  <a:srgbClr val="FF0000"/>
                </a:solidFill>
              </a:rPr>
              <a:t>La production électrique en France</a:t>
            </a:r>
            <a:endParaRPr lang="fr-FR" sz="2800" dirty="0">
              <a:solidFill>
                <a:srgbClr val="FF0000"/>
              </a:solidFill>
            </a:endParaRPr>
          </a:p>
        </p:txBody>
      </p:sp>
      <p:sp>
        <p:nvSpPr>
          <p:cNvPr id="4" name="Espace réservé du texte 3"/>
          <p:cNvSpPr>
            <a:spLocks noGrp="1"/>
          </p:cNvSpPr>
          <p:nvPr>
            <p:ph type="body" idx="2"/>
          </p:nvPr>
        </p:nvSpPr>
        <p:spPr>
          <a:xfrm>
            <a:off x="609600" y="1196752"/>
            <a:ext cx="5918448" cy="4929323"/>
          </a:xfrm>
        </p:spPr>
        <p:txBody>
          <a:bodyPr>
            <a:normAutofit/>
          </a:bodyPr>
          <a:lstStyle/>
          <a:p>
            <a:pPr marL="101598" indent="0" algn="just">
              <a:buNone/>
            </a:pPr>
            <a:r>
              <a:rPr lang="fr-FR" sz="1800" dirty="0">
                <a:latin typeface="+mj-lt"/>
              </a:rPr>
              <a:t>Le secteur électrique est </a:t>
            </a:r>
            <a:r>
              <a:rPr lang="fr-FR" sz="1800" dirty="0" smtClean="0">
                <a:latin typeface="+mj-lt"/>
              </a:rPr>
              <a:t>appelé </a:t>
            </a:r>
            <a:r>
              <a:rPr lang="fr-FR" sz="1800" dirty="0">
                <a:latin typeface="+mj-lt"/>
              </a:rPr>
              <a:t>à se développer, malgré les nécessaires efforts d’efficacité et de sobriété </a:t>
            </a:r>
            <a:r>
              <a:rPr lang="fr-FR" sz="1800" dirty="0" smtClean="0">
                <a:latin typeface="+mj-lt"/>
              </a:rPr>
              <a:t>énergétiques, </a:t>
            </a:r>
            <a:r>
              <a:rPr lang="fr-FR" sz="1800" dirty="0">
                <a:latin typeface="+mj-lt"/>
              </a:rPr>
              <a:t>en raison d’une électrification d’usages aujourd’hui alimentés par le pétrole ou le gaz, dans les transports et l’industrie notamment. </a:t>
            </a:r>
            <a:endParaRPr lang="fr-FR" sz="1800" dirty="0" smtClean="0">
              <a:latin typeface="+mj-lt"/>
            </a:endParaRPr>
          </a:p>
          <a:p>
            <a:pPr marL="101598" indent="0">
              <a:buNone/>
            </a:pPr>
            <a:r>
              <a:rPr lang="fr-FR" sz="1800" dirty="0" smtClean="0">
                <a:latin typeface="+mj-lt"/>
              </a:rPr>
              <a:t>En France, la production électrique est peu carbonée.</a:t>
            </a:r>
          </a:p>
        </p:txBody>
      </p:sp>
      <p:graphicFrame>
        <p:nvGraphicFramePr>
          <p:cNvPr id="7" name="Espace réservé du contenu 10">
            <a:extLst>
              <a:ext uri="{FF2B5EF4-FFF2-40B4-BE49-F238E27FC236}">
                <a16:creationId xmlns:a16="http://schemas.microsoft.com/office/drawing/2014/main" xmlns="" id="{41D785EF-190F-4878-A180-F2613A231524}"/>
              </a:ext>
            </a:extLst>
          </p:cNvPr>
          <p:cNvGraphicFramePr>
            <a:graphicFrameLocks noGrp="1"/>
          </p:cNvGraphicFramePr>
          <p:nvPr>
            <p:ph idx="4294967295"/>
            <p:extLst/>
          </p:nvPr>
        </p:nvGraphicFramePr>
        <p:xfrm>
          <a:off x="7296150" y="981075"/>
          <a:ext cx="4895850"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176120" y="5589240"/>
            <a:ext cx="4752528" cy="261610"/>
          </a:xfrm>
          <a:prstGeom prst="rect">
            <a:avLst/>
          </a:prstGeom>
          <a:noFill/>
        </p:spPr>
        <p:txBody>
          <a:bodyPr wrap="square" rtlCol="0">
            <a:spAutoFit/>
          </a:bodyPr>
          <a:lstStyle/>
          <a:p>
            <a:r>
              <a:rPr lang="fr-FR" sz="1100" dirty="0">
                <a:solidFill>
                  <a:srgbClr val="000000"/>
                </a:solidFill>
              </a:rPr>
              <a:t>Production électrique française en 2019 – Source RTE</a:t>
            </a:r>
          </a:p>
        </p:txBody>
      </p:sp>
    </p:spTree>
    <p:extLst>
      <p:ext uri="{BB962C8B-B14F-4D97-AF65-F5344CB8AC3E}">
        <p14:creationId xmlns:p14="http://schemas.microsoft.com/office/powerpoint/2010/main" val="4029591897"/>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490067"/>
          </a:xfrm>
        </p:spPr>
        <p:txBody>
          <a:bodyPr>
            <a:normAutofit/>
          </a:bodyPr>
          <a:lstStyle/>
          <a:p>
            <a:pPr algn="l"/>
            <a:r>
              <a:rPr lang="fr-FR" sz="2400" dirty="0" smtClean="0">
                <a:solidFill>
                  <a:srgbClr val="FF0000"/>
                </a:solidFill>
              </a:rPr>
              <a:t>Les enjeux sociaux du mix énergétique dans la transition </a:t>
            </a:r>
            <a:endParaRPr lang="fr-FR" sz="2400" dirty="0">
              <a:solidFill>
                <a:srgbClr val="FF0000"/>
              </a:solidFill>
            </a:endParaRPr>
          </a:p>
        </p:txBody>
      </p:sp>
      <p:sp>
        <p:nvSpPr>
          <p:cNvPr id="3" name="ZoneTexte 2"/>
          <p:cNvSpPr txBox="1"/>
          <p:nvPr/>
        </p:nvSpPr>
        <p:spPr>
          <a:xfrm>
            <a:off x="637184" y="1124744"/>
            <a:ext cx="10945216" cy="3693319"/>
          </a:xfrm>
          <a:prstGeom prst="rect">
            <a:avLst/>
          </a:prstGeom>
          <a:noFill/>
        </p:spPr>
        <p:txBody>
          <a:bodyPr wrap="square" rtlCol="0">
            <a:spAutoFit/>
          </a:bodyPr>
          <a:lstStyle/>
          <a:p>
            <a:pPr algn="just"/>
            <a:r>
              <a:rPr lang="fr-FR" dirty="0">
                <a:solidFill>
                  <a:srgbClr val="000000"/>
                </a:solidFill>
              </a:rPr>
              <a:t>À l’échelle mondiale, l’accord de Paris fixe un objectif de neutralité carbone en 2050 qui implique une réduction drastique des émissions de gaz à effet de serre (GES) ainsi qu’une compensation des émissions résiduelles par des puits de carbone (forêts, océans, techniques de restauration du climat, et de capture et stockage du carbone).</a:t>
            </a:r>
          </a:p>
          <a:p>
            <a:pPr algn="just"/>
            <a:endParaRPr lang="fr-FR" dirty="0">
              <a:solidFill>
                <a:srgbClr val="000000"/>
              </a:solidFill>
            </a:endParaRPr>
          </a:p>
          <a:p>
            <a:pPr algn="just"/>
            <a:r>
              <a:rPr lang="fr-FR" dirty="0">
                <a:solidFill>
                  <a:srgbClr val="000000"/>
                </a:solidFill>
              </a:rPr>
              <a:t>Cet objectif de neutralité carbone a été décliné dans les feuilles de route européenne (Green Deal) et française (Stratégie nationale bas-carbone - SNBC).</a:t>
            </a:r>
          </a:p>
          <a:p>
            <a:pPr algn="just"/>
            <a:endParaRPr lang="fr-FR" dirty="0">
              <a:solidFill>
                <a:srgbClr val="000000"/>
              </a:solidFill>
            </a:endParaRPr>
          </a:p>
          <a:p>
            <a:pPr algn="just"/>
            <a:r>
              <a:rPr lang="fr-FR" dirty="0">
                <a:solidFill>
                  <a:srgbClr val="000000"/>
                </a:solidFill>
              </a:rPr>
              <a:t>Depuis 2015 et la loi de Transition énergétique, les gouvernements successifs fixent des objectifs de réduction des énergies fossiles.</a:t>
            </a:r>
          </a:p>
          <a:p>
            <a:pPr algn="just"/>
            <a:endParaRPr lang="fr-FR" dirty="0">
              <a:solidFill>
                <a:srgbClr val="000000"/>
              </a:solidFill>
            </a:endParaRPr>
          </a:p>
          <a:p>
            <a:pPr algn="just"/>
            <a:r>
              <a:rPr lang="fr-FR" dirty="0">
                <a:solidFill>
                  <a:srgbClr val="000000"/>
                </a:solidFill>
              </a:rPr>
              <a:t>Mais en ignorant les besoins en </a:t>
            </a:r>
            <a:r>
              <a:rPr lang="fr-FR" dirty="0" err="1">
                <a:solidFill>
                  <a:srgbClr val="000000"/>
                </a:solidFill>
              </a:rPr>
              <a:t>réindustrialisation</a:t>
            </a:r>
            <a:r>
              <a:rPr lang="fr-FR" dirty="0">
                <a:solidFill>
                  <a:srgbClr val="000000"/>
                </a:solidFill>
              </a:rPr>
              <a:t>, en recherche et développement ainsi que la nécessité de lutter efficacement contre la précarité énergétique.</a:t>
            </a:r>
          </a:p>
        </p:txBody>
      </p:sp>
    </p:spTree>
    <p:extLst>
      <p:ext uri="{BB962C8B-B14F-4D97-AF65-F5344CB8AC3E}">
        <p14:creationId xmlns:p14="http://schemas.microsoft.com/office/powerpoint/2010/main" val="3952536912"/>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cxnSp>
        <p:nvCxnSpPr>
          <p:cNvPr id="150" name="Google Shape;150;p17"/>
          <p:cNvCxnSpPr>
            <a:cxnSpLocks/>
          </p:cNvCxnSpPr>
          <p:nvPr/>
        </p:nvCxnSpPr>
        <p:spPr>
          <a:xfrm rot="10800000">
            <a:off x="4313633" y="309600"/>
            <a:ext cx="0" cy="5684800"/>
          </a:xfrm>
          <a:prstGeom prst="straightConnector1">
            <a:avLst/>
          </a:prstGeom>
          <a:noFill/>
          <a:ln w="19050" cap="flat" cmpd="sng">
            <a:solidFill>
              <a:srgbClr val="C29C69"/>
            </a:solidFill>
            <a:prstDash val="dot"/>
            <a:round/>
            <a:headEnd type="none" w="med" len="med"/>
            <a:tailEnd type="none" w="med" len="med"/>
          </a:ln>
        </p:spPr>
      </p:cxnSp>
      <p:sp>
        <p:nvSpPr>
          <p:cNvPr id="151" name="Google Shape;151;p17"/>
          <p:cNvSpPr txBox="1"/>
          <p:nvPr/>
        </p:nvSpPr>
        <p:spPr>
          <a:xfrm>
            <a:off x="311531" y="6248400"/>
            <a:ext cx="3511200" cy="584400"/>
          </a:xfrm>
          <a:prstGeom prst="rect">
            <a:avLst/>
          </a:prstGeom>
          <a:noFill/>
          <a:ln>
            <a:noFill/>
          </a:ln>
        </p:spPr>
        <p:txBody>
          <a:bodyPr spcFirstLastPara="1" wrap="square" lIns="121900" tIns="121900" rIns="121900" bIns="121900" anchor="t" anchorCtr="0">
            <a:noAutofit/>
          </a:bodyPr>
          <a:lstStyle/>
          <a:p>
            <a:pPr>
              <a:buClr>
                <a:srgbClr val="000000"/>
              </a:buClr>
              <a:buSzPts val="3600"/>
              <a:buFont typeface="Arial"/>
              <a:buNone/>
            </a:pPr>
            <a:r>
              <a:rPr lang="fr-FR" sz="2133" kern="0">
                <a:solidFill>
                  <a:srgbClr val="999999"/>
                </a:solidFill>
                <a:latin typeface="Fira Sans"/>
                <a:ea typeface="Fira Sans"/>
                <a:cs typeface="Fira Sans"/>
                <a:sym typeface="Fira Sans"/>
              </a:rPr>
              <a:t>Transition Énergétique</a:t>
            </a:r>
            <a:endParaRPr sz="2133" kern="0">
              <a:solidFill>
                <a:srgbClr val="999999"/>
              </a:solidFill>
              <a:latin typeface="Fira Sans"/>
              <a:ea typeface="Fira Sans"/>
              <a:cs typeface="Fira Sans"/>
              <a:sym typeface="Fira Sans"/>
            </a:endParaRPr>
          </a:p>
        </p:txBody>
      </p:sp>
      <p:pic>
        <p:nvPicPr>
          <p:cNvPr id="152" name="Google Shape;152;p17"/>
          <p:cNvPicPr preferRelativeResize="0"/>
          <p:nvPr/>
        </p:nvPicPr>
        <p:blipFill>
          <a:blip r:embed="rId4">
            <a:alphaModFix/>
          </a:blip>
          <a:stretch/>
        </p:blipFill>
        <p:spPr>
          <a:xfrm>
            <a:off x="11099801" y="5981700"/>
            <a:ext cx="624167" cy="584200"/>
          </a:xfrm>
          <a:prstGeom prst="rect">
            <a:avLst/>
          </a:prstGeom>
          <a:noFill/>
          <a:ln>
            <a:noFill/>
          </a:ln>
        </p:spPr>
      </p:pic>
      <p:cxnSp>
        <p:nvCxnSpPr>
          <p:cNvPr id="153" name="Google Shape;153;p17"/>
          <p:cNvCxnSpPr>
            <a:cxnSpLocks/>
          </p:cNvCxnSpPr>
          <p:nvPr/>
        </p:nvCxnSpPr>
        <p:spPr>
          <a:xfrm>
            <a:off x="444600" y="6273800"/>
            <a:ext cx="10337600" cy="0"/>
          </a:xfrm>
          <a:prstGeom prst="straightConnector1">
            <a:avLst/>
          </a:prstGeom>
          <a:noFill/>
          <a:ln w="9525" cap="flat" cmpd="sng">
            <a:solidFill>
              <a:srgbClr val="434343"/>
            </a:solidFill>
            <a:prstDash val="dot"/>
            <a:round/>
            <a:headEnd type="none" w="med" len="med"/>
            <a:tailEnd type="none" w="med" len="med"/>
          </a:ln>
        </p:spPr>
      </p:cxnSp>
      <p:sp>
        <p:nvSpPr>
          <p:cNvPr id="154" name="Google Shape;154;p17"/>
          <p:cNvSpPr txBox="1"/>
          <p:nvPr/>
        </p:nvSpPr>
        <p:spPr>
          <a:xfrm>
            <a:off x="191345" y="3068960"/>
            <a:ext cx="3744416" cy="3326008"/>
          </a:xfrm>
          <a:prstGeom prst="rect">
            <a:avLst/>
          </a:prstGeom>
          <a:noFill/>
          <a:ln>
            <a:noFill/>
          </a:ln>
        </p:spPr>
        <p:txBody>
          <a:bodyPr spcFirstLastPara="1" wrap="square" lIns="121900" tIns="121900" rIns="121900" bIns="121900" anchor="t" anchorCtr="0">
            <a:noAutofit/>
          </a:bodyPr>
          <a:lstStyle/>
          <a:p>
            <a:pPr algn="just">
              <a:buClr>
                <a:srgbClr val="000000"/>
              </a:buClr>
              <a:buSzPts val="1600"/>
              <a:buFont typeface="Arial"/>
              <a:buNone/>
            </a:pPr>
            <a:endParaRPr lang="fr-FR" b="1" kern="0" dirty="0">
              <a:solidFill>
                <a:srgbClr val="FF0000"/>
              </a:solidFill>
              <a:ea typeface="Noto Sans"/>
              <a:cs typeface="Noto Sans"/>
              <a:sym typeface="Noto Sans"/>
            </a:endParaRPr>
          </a:p>
          <a:p>
            <a:pPr algn="just">
              <a:buClr>
                <a:srgbClr val="000000"/>
              </a:buClr>
              <a:buSzPts val="1600"/>
              <a:buFont typeface="Arial"/>
              <a:buNone/>
            </a:pPr>
            <a:endParaRPr lang="fr-FR" b="1" kern="0" dirty="0">
              <a:solidFill>
                <a:srgbClr val="FF0000"/>
              </a:solidFill>
              <a:ea typeface="Noto Sans"/>
              <a:cs typeface="Noto Sans"/>
              <a:sym typeface="Noto Sans"/>
            </a:endParaRPr>
          </a:p>
        </p:txBody>
      </p:sp>
      <p:sp>
        <p:nvSpPr>
          <p:cNvPr id="155" name="Google Shape;155;p17"/>
          <p:cNvSpPr txBox="1"/>
          <p:nvPr/>
        </p:nvSpPr>
        <p:spPr>
          <a:xfrm>
            <a:off x="4368800" y="0"/>
            <a:ext cx="7683600" cy="6858000"/>
          </a:xfrm>
          <a:prstGeom prst="rect">
            <a:avLst/>
          </a:prstGeom>
          <a:noFill/>
          <a:ln>
            <a:noFill/>
          </a:ln>
        </p:spPr>
        <p:txBody>
          <a:bodyPr spcFirstLastPara="1" wrap="square" lIns="121900" tIns="121900" rIns="121900" bIns="121900" anchor="t" anchorCtr="0">
            <a:noAutofit/>
          </a:bodyPr>
          <a:lstStyle/>
          <a:p>
            <a:pPr marL="186262" algn="ctr">
              <a:lnSpc>
                <a:spcPct val="115000"/>
              </a:lnSpc>
              <a:buClr>
                <a:srgbClr val="666666"/>
              </a:buClr>
              <a:buSzPts val="1400"/>
            </a:pPr>
            <a:r>
              <a:rPr lang="fr-FR" sz="1600" kern="0" dirty="0">
                <a:solidFill>
                  <a:srgbClr val="000000"/>
                </a:solidFill>
                <a:ea typeface="Noto Sans"/>
                <a:cs typeface="Noto Sans"/>
                <a:sym typeface="Noto Sans"/>
              </a:rPr>
              <a:t>Ce qui est prévu par la législation : </a:t>
            </a:r>
          </a:p>
          <a:p>
            <a:pPr marL="609585" indent="-423323">
              <a:lnSpc>
                <a:spcPct val="115000"/>
              </a:lnSpc>
              <a:buClr>
                <a:srgbClr val="666666"/>
              </a:buClr>
              <a:buSzPts val="1400"/>
              <a:buFont typeface="Noto Sans"/>
              <a:buChar char="❏"/>
            </a:pPr>
            <a:endParaRPr lang="fr-FR" sz="1600" kern="0" dirty="0">
              <a:solidFill>
                <a:srgbClr val="000000"/>
              </a:solidFill>
              <a:ea typeface="Noto Sans"/>
              <a:cs typeface="Noto Sans"/>
              <a:sym typeface="Noto Sans"/>
            </a:endParaRPr>
          </a:p>
          <a:p>
            <a:pPr marL="609585" indent="-423323" algn="just">
              <a:lnSpc>
                <a:spcPct val="115000"/>
              </a:lnSpc>
              <a:buClr>
                <a:srgbClr val="666666"/>
              </a:buClr>
              <a:buSzPts val="1400"/>
              <a:buFont typeface="Noto Sans"/>
              <a:buChar char="❏"/>
            </a:pPr>
            <a:r>
              <a:rPr lang="fr-FR" sz="1600" kern="0" dirty="0">
                <a:solidFill>
                  <a:srgbClr val="000000"/>
                </a:solidFill>
                <a:ea typeface="Noto Sans"/>
                <a:cs typeface="Noto Sans"/>
                <a:sym typeface="Noto Sans"/>
              </a:rPr>
              <a:t>Réduire de 40 % la consommation d’énergie primaire fossile sur la période 2012/2030 : - 34% Pétrole, - 22 % Gaz naturel, - 80 % charbon</a:t>
            </a:r>
            <a:endParaRPr sz="1600" kern="0" dirty="0">
              <a:solidFill>
                <a:srgbClr val="000000"/>
              </a:solidFill>
              <a:ea typeface="Noto Sans"/>
              <a:cs typeface="Noto Sans"/>
              <a:sym typeface="Noto Sans"/>
            </a:endParaRPr>
          </a:p>
          <a:p>
            <a:pPr marL="609585" indent="-423323" algn="just">
              <a:lnSpc>
                <a:spcPct val="115000"/>
              </a:lnSpc>
              <a:spcBef>
                <a:spcPts val="1333"/>
              </a:spcBef>
              <a:buClr>
                <a:srgbClr val="666666"/>
              </a:buClr>
              <a:buSzPts val="1400"/>
              <a:buFont typeface="Noto Sans"/>
              <a:buChar char="❏"/>
            </a:pPr>
            <a:r>
              <a:rPr lang="fr-FR" sz="1600" kern="0" dirty="0">
                <a:solidFill>
                  <a:srgbClr val="000000"/>
                </a:solidFill>
                <a:ea typeface="Noto Sans"/>
                <a:cs typeface="Noto Sans"/>
                <a:sym typeface="Noto Sans"/>
              </a:rPr>
              <a:t>Réduire la consommation d’énergie finale de 16,5 % en 2028 (de 1 644 TWh en  2017 à 1 418 TWh en 2028) et de 50 % en 2050 par rapport à 2012</a:t>
            </a:r>
            <a:endParaRPr sz="1600" kern="0" dirty="0">
              <a:solidFill>
                <a:srgbClr val="000000"/>
              </a:solidFill>
              <a:ea typeface="Noto Sans"/>
              <a:cs typeface="Noto Sans"/>
              <a:sym typeface="Noto Sans"/>
            </a:endParaRPr>
          </a:p>
          <a:p>
            <a:pPr marL="609585" indent="-423323" algn="just">
              <a:lnSpc>
                <a:spcPct val="115000"/>
              </a:lnSpc>
              <a:spcBef>
                <a:spcPts val="1333"/>
              </a:spcBef>
              <a:buClr>
                <a:srgbClr val="666666"/>
              </a:buClr>
              <a:buSzPts val="1400"/>
              <a:buFont typeface="Noto Sans"/>
              <a:buChar char="❏"/>
            </a:pPr>
            <a:r>
              <a:rPr lang="fr-FR" sz="1600" kern="0" dirty="0">
                <a:solidFill>
                  <a:srgbClr val="000000"/>
                </a:solidFill>
                <a:ea typeface="Noto Sans"/>
                <a:cs typeface="Noto Sans"/>
                <a:sym typeface="Noto Sans"/>
              </a:rPr>
              <a:t>Baisser de 25 % la part du nucléaire dans le mix électrique, soit 50 % en 2035</a:t>
            </a:r>
          </a:p>
          <a:p>
            <a:pPr marL="1066785" lvl="1" indent="-423323" algn="just">
              <a:lnSpc>
                <a:spcPct val="115000"/>
              </a:lnSpc>
              <a:spcBef>
                <a:spcPts val="1333"/>
              </a:spcBef>
              <a:buClr>
                <a:srgbClr val="666666"/>
              </a:buClr>
              <a:buSzPts val="1400"/>
              <a:buFont typeface="Noto Sans"/>
              <a:buChar char="❏"/>
            </a:pPr>
            <a:r>
              <a:rPr lang="fr-FR" sz="1600" kern="0" dirty="0">
                <a:solidFill>
                  <a:srgbClr val="000000"/>
                </a:solidFill>
                <a:ea typeface="Noto Sans"/>
                <a:cs typeface="Noto Sans"/>
                <a:sym typeface="Noto Sans"/>
              </a:rPr>
              <a:t>Fermer 4 à 6 réacteurs nucléaires d’ici 2028 (dont les 2 de Fessenheim) et 14 d’ici 2035 sur les 58 réacteurs encore en activité en 2019.</a:t>
            </a:r>
          </a:p>
          <a:p>
            <a:pPr marL="609585" lvl="1" indent="-423323" algn="just">
              <a:lnSpc>
                <a:spcPct val="115000"/>
              </a:lnSpc>
              <a:spcBef>
                <a:spcPts val="1333"/>
              </a:spcBef>
              <a:buClr>
                <a:srgbClr val="666666"/>
              </a:buClr>
              <a:buSzPts val="1400"/>
              <a:buFont typeface="Noto Sans"/>
              <a:buChar char="❏"/>
            </a:pPr>
            <a:r>
              <a:rPr lang="fr-FR" sz="1600" kern="0" dirty="0">
                <a:solidFill>
                  <a:srgbClr val="000000"/>
                </a:solidFill>
                <a:ea typeface="Noto Sans"/>
                <a:cs typeface="Noto Sans"/>
                <a:sym typeface="Noto Sans"/>
              </a:rPr>
              <a:t>Doubler la part des énergies renouvelables (ENR) dans l’énergie finale* d’ici 2030 : passer de 18 % en 2020 à 36 % en 2030</a:t>
            </a:r>
            <a:endParaRPr sz="1600" kern="0" dirty="0">
              <a:solidFill>
                <a:srgbClr val="000000"/>
              </a:solidFill>
              <a:ea typeface="Noto Sans"/>
              <a:cs typeface="Noto Sans"/>
              <a:sym typeface="Noto Sans"/>
            </a:endParaRPr>
          </a:p>
        </p:txBody>
      </p:sp>
      <p:sp>
        <p:nvSpPr>
          <p:cNvPr id="156" name="Google Shape;156;p17"/>
          <p:cNvSpPr txBox="1"/>
          <p:nvPr/>
        </p:nvSpPr>
        <p:spPr>
          <a:xfrm>
            <a:off x="533265" y="367729"/>
            <a:ext cx="3725200" cy="2585476"/>
          </a:xfrm>
          <a:prstGeom prst="rect">
            <a:avLst/>
          </a:prstGeom>
          <a:noFill/>
          <a:ln>
            <a:noFill/>
          </a:ln>
        </p:spPr>
        <p:txBody>
          <a:bodyPr spcFirstLastPara="1" wrap="square" lIns="121900" tIns="121900" rIns="121900" bIns="121900" anchor="t" anchorCtr="0">
            <a:spAutoFit/>
          </a:bodyPr>
          <a:lstStyle/>
          <a:p>
            <a:pPr>
              <a:buClr>
                <a:srgbClr val="000000"/>
              </a:buClr>
              <a:buFont typeface="Arial"/>
              <a:buNone/>
            </a:pPr>
            <a:r>
              <a:rPr lang="fr-FR" sz="2667" b="1" kern="0" dirty="0">
                <a:solidFill>
                  <a:srgbClr val="FF0000"/>
                </a:solidFill>
                <a:ea typeface="Noto Sans"/>
                <a:cs typeface="Noto Sans"/>
                <a:sym typeface="Noto Sans"/>
              </a:rPr>
              <a:t>Consommation et production énergétiques : </a:t>
            </a:r>
            <a:r>
              <a:rPr lang="fr-FR" sz="2400" b="1" kern="0" dirty="0">
                <a:solidFill>
                  <a:srgbClr val="FF0000"/>
                </a:solidFill>
                <a:ea typeface="Noto Sans"/>
                <a:cs typeface="Noto Sans"/>
                <a:sym typeface="Noto Sans"/>
              </a:rPr>
              <a:t>objectifs de réduction des énergies fossiles d’ici 2050</a:t>
            </a:r>
            <a:endParaRPr lang="fr-FR" sz="1600" b="1" i="1" kern="0" dirty="0">
              <a:solidFill>
                <a:srgbClr val="FF0000"/>
              </a:solidFill>
              <a:ea typeface="Noto Sans"/>
              <a:cs typeface="Noto Sans"/>
              <a:sym typeface="Noto Sans"/>
            </a:endParaRPr>
          </a:p>
        </p:txBody>
      </p:sp>
      <p:cxnSp>
        <p:nvCxnSpPr>
          <p:cNvPr id="157" name="Google Shape;157;p17"/>
          <p:cNvCxnSpPr>
            <a:cxnSpLocks/>
          </p:cNvCxnSpPr>
          <p:nvPr/>
        </p:nvCxnSpPr>
        <p:spPr>
          <a:xfrm>
            <a:off x="304800" y="2413437"/>
            <a:ext cx="3987600" cy="0"/>
          </a:xfrm>
          <a:prstGeom prst="straightConnector1">
            <a:avLst/>
          </a:prstGeom>
          <a:noFill/>
          <a:ln w="19050" cap="flat" cmpd="sng">
            <a:solidFill>
              <a:srgbClr val="C29C69"/>
            </a:solidFill>
            <a:prstDash val="dot"/>
            <a:round/>
            <a:headEnd type="none" w="med" len="med"/>
            <a:tailEnd type="none" w="med" len="med"/>
          </a:ln>
        </p:spPr>
      </p:cxnSp>
    </p:spTree>
    <p:extLst>
      <p:ext uri="{BB962C8B-B14F-4D97-AF65-F5344CB8AC3E}">
        <p14:creationId xmlns:p14="http://schemas.microsoft.com/office/powerpoint/2010/main" val="654499422"/>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6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Grand écran</PresentationFormat>
  <Paragraphs>64</Paragraphs>
  <Slides>10</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Fira Sans</vt:lpstr>
      <vt:lpstr>Noto Sans</vt:lpstr>
      <vt:lpstr>Roboto Mono</vt:lpstr>
      <vt:lpstr>6_Thème Office</vt:lpstr>
      <vt:lpstr>Les enjeux sociaux et environnementaux de l’énergie au cœur de nos modes de production et de vie  Etat des lieux </vt:lpstr>
      <vt:lpstr>L’énergie au cœur du développement, des modes de production et de vie</vt:lpstr>
      <vt:lpstr>Présentation PowerPoint</vt:lpstr>
      <vt:lpstr>Nature et enjeux de nos modes de production et de consommation</vt:lpstr>
      <vt:lpstr>Présentation PowerPoint</vt:lpstr>
      <vt:lpstr>Présentation PowerPoint</vt:lpstr>
      <vt:lpstr>Présentation PowerPoint</vt:lpstr>
      <vt:lpstr>Les enjeux sociaux du mix énergétique dans la transition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sociaux et environnementaux de l’énergie au cœur de nos modes de production et de vie</dc:title>
  <dc:creator>Déborah BLICQ</dc:creator>
  <cp:lastModifiedBy>V.MARTIN</cp:lastModifiedBy>
  <cp:revision>2</cp:revision>
  <dcterms:created xsi:type="dcterms:W3CDTF">2021-10-11T15:27:35Z</dcterms:created>
  <dcterms:modified xsi:type="dcterms:W3CDTF">2021-10-25T10:33:20Z</dcterms:modified>
</cp:coreProperties>
</file>